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2"/>
  </p:notesMasterIdLst>
  <p:sldIdLst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309" r:id="rId13"/>
    <p:sldId id="311" r:id="rId14"/>
    <p:sldId id="283" r:id="rId15"/>
    <p:sldId id="312" r:id="rId16"/>
    <p:sldId id="313" r:id="rId17"/>
    <p:sldId id="314" r:id="rId18"/>
    <p:sldId id="315" r:id="rId19"/>
    <p:sldId id="298" r:id="rId20"/>
    <p:sldId id="31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010D2-A057-4E50-A8AC-4AD47BAF8FB7}" v="212" dt="2022-02-03T08:14:47.614"/>
    <p1510:client id="{49EC32B8-4B2B-26EA-351E-606352CDC2FF}" v="14" dt="2022-02-02T19:04:14.724"/>
    <p1510:client id="{BB6DDB31-8DCD-9E14-792C-E7100E2B219A}" v="1" dt="2022-02-03T07:26:08.747"/>
    <p1510:client id="{B315E8F8-55DF-6580-2B61-F9FF116C0E04}" v="2" dt="2022-02-03T14:36:32.290"/>
    <p1510:client id="{A48C9B26-889B-AC18-1918-CEF0243C9A9B}" v="6" dt="2022-02-03T11:11:55.328"/>
    <p1510:client id="{65F5A0E0-DB90-AC99-91A3-A21EB9FE54FF}" v="36" dt="2022-02-07T16:03:35.946"/>
    <p1510:client id="{A02AE717-1E39-156A-245E-C21E3145974D}" v="243" dt="2022-02-03T08:39:03.407"/>
    <p1510:client id="{EEFF4F9D-A345-237B-22C5-9E1927713540}" v="339" dt="2022-02-03T10:44:28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B9A0B-3F62-5F44-8EF1-925C08EAD250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F2721-A886-5A48-A6B9-64668C99F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66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2792-395B-4959-A2EA-C0977A14F8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0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22792-395B-4959-A2EA-C0977A14F86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9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7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98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4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78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92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13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3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7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918ED1-D897-224B-93EA-8359D76EB8EF}" type="datetimeFigureOut">
              <a:rPr lang="it-IT" smtClean="0"/>
              <a:t>10/03/22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D722-BF20-254A-A581-403BCAF69C50}" type="slidenum">
              <a:rPr lang="it-IT" smtClean="0"/>
              <a:t>‹N›</a:t>
            </a:fld>
            <a:endParaRPr lang="it-IT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483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voro.gov.it/documenti-e-norme/normative/Documents/2021/DD-450-del-09122021-PNRR-Adozione-piano-operativo-presentazione-proposte.pdf" TargetMode="External"/><Relationship Id="rId2" Type="http://schemas.openxmlformats.org/officeDocument/2006/relationships/hyperlink" Target="https://www.governo.it/sites/governo.it/files/PNRR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6240" y="2034903"/>
            <a:ext cx="6676571" cy="4396377"/>
          </a:xfrm>
        </p:spPr>
        <p:txBody>
          <a:bodyPr>
            <a:normAutofit fontScale="90000"/>
          </a:bodyPr>
          <a:lstStyle/>
          <a:p>
            <a:pPr algn="ctr"/>
            <a:br>
              <a:rPr lang="it-IT" b="1" cap="all" dirty="0"/>
            </a:br>
            <a:br>
              <a:rPr lang="it-IT" sz="2400" b="1" u="sng" dirty="0"/>
            </a:br>
            <a:r>
              <a:rPr lang="it-IT" sz="4400" b="1" dirty="0"/>
              <a:t>Presentazione PNRR</a:t>
            </a:r>
            <a:br>
              <a:rPr lang="it-IT" sz="4400" b="1" dirty="0"/>
            </a:br>
            <a:r>
              <a:rPr lang="it-IT" sz="3600" b="1" i="1" dirty="0"/>
              <a:t>opportunità per il Terzo Settore</a:t>
            </a:r>
            <a:br>
              <a:rPr lang="it-IT" sz="3600" b="1" i="1" dirty="0"/>
            </a:br>
            <a:br>
              <a:rPr lang="it-IT" sz="3600" b="1" i="1" dirty="0">
                <a:ea typeface="+mn-lt"/>
                <a:cs typeface="+mn-lt"/>
              </a:rPr>
            </a:br>
            <a:r>
              <a:rPr lang="it-IT" sz="2800" b="1" dirty="0">
                <a:solidFill>
                  <a:schemeClr val="tx1"/>
                </a:solidFill>
                <a:ea typeface="+mn-lt"/>
                <a:cs typeface="+mn-lt"/>
              </a:rPr>
              <a:t> 9 marzo 2022</a:t>
            </a:r>
            <a:br>
              <a:rPr lang="it-IT" sz="2800" dirty="0">
                <a:ea typeface="+mn-lt"/>
                <a:cs typeface="+mn-lt"/>
              </a:rPr>
            </a:br>
            <a:r>
              <a:rPr lang="it-IT" sz="2800" b="1" dirty="0">
                <a:solidFill>
                  <a:schemeClr val="tx1"/>
                </a:solidFill>
                <a:ea typeface="+mn-lt"/>
                <a:cs typeface="+mn-lt"/>
              </a:rPr>
              <a:t> ore 17.00 - 19.00</a:t>
            </a:r>
            <a:r>
              <a:rPr lang="it-IT" sz="4800" b="1" dirty="0">
                <a:ea typeface="+mn-lt"/>
                <a:cs typeface="+mn-lt"/>
              </a:rPr>
              <a:t> </a:t>
            </a:r>
            <a:br>
              <a:rPr lang="en-US" sz="4800" dirty="0">
                <a:ea typeface="+mn-lt"/>
                <a:cs typeface="+mn-lt"/>
              </a:rPr>
            </a:br>
            <a:r>
              <a:rPr lang="it-IT" b="1" dirty="0"/>
              <a:t> </a:t>
            </a:r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35B555-56DE-4241-BBD2-96EF9846ED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89" y="936457"/>
            <a:ext cx="3863053" cy="10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56641" y="1"/>
            <a:ext cx="10820400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/>
              <a:t>Investimento</a:t>
            </a:r>
            <a:r>
              <a:rPr lang="it-IT" dirty="0"/>
              <a:t>……………………………………………………………………….……..……</a:t>
            </a:r>
            <a:r>
              <a:rPr lang="it-IT" b="1" dirty="0"/>
              <a:t>Investimento</a:t>
            </a:r>
          </a:p>
          <a:p>
            <a:r>
              <a:rPr lang="it-IT" dirty="0"/>
              <a:t>(o progetto o attività o "frutto")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 err="1"/>
              <a:t>Sottocomponente</a:t>
            </a:r>
            <a:r>
              <a:rPr lang="it-IT" dirty="0"/>
              <a:t>……… ………………………………………………………............</a:t>
            </a:r>
            <a:r>
              <a:rPr lang="it-IT" b="1" dirty="0" err="1"/>
              <a:t>Sottocomponente</a:t>
            </a:r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Componente</a:t>
            </a:r>
            <a:r>
              <a:rPr lang="it-IT" dirty="0"/>
              <a:t>………………………………………………………………………………..…..</a:t>
            </a:r>
            <a:r>
              <a:rPr lang="it-IT" b="1" dirty="0"/>
              <a:t>Componente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Missione</a:t>
            </a:r>
            <a:r>
              <a:rPr lang="it-IT" dirty="0"/>
              <a:t>………………………………………………………………………………………………</a:t>
            </a:r>
            <a:r>
              <a:rPr lang="it-IT" b="1" dirty="0"/>
              <a:t>Missione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Asse strategico</a:t>
            </a:r>
            <a:r>
              <a:rPr lang="it-IT" dirty="0"/>
              <a:t>………………………………………………………………………………</a:t>
            </a:r>
            <a:r>
              <a:rPr lang="it-IT" b="1" dirty="0"/>
              <a:t>Asse</a:t>
            </a:r>
            <a:r>
              <a:rPr lang="it-IT" dirty="0"/>
              <a:t> </a:t>
            </a:r>
            <a:r>
              <a:rPr lang="it-IT" b="1" dirty="0"/>
              <a:t>strategico</a:t>
            </a:r>
            <a:r>
              <a:rPr lang="it-IT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11" y="-594"/>
            <a:ext cx="504182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4239" y="664753"/>
            <a:ext cx="6807201" cy="605247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Accenni alle 2 RIFORME</a:t>
            </a:r>
            <a:br>
              <a:rPr lang="it-IT" sz="2800" dirty="0">
                <a:solidFill>
                  <a:srgbClr val="00B050"/>
                </a:solidFill>
              </a:rPr>
            </a:br>
            <a:br>
              <a:rPr lang="it-IT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DA28A-18FD-4BFE-84DF-379E6850CD49}"/>
              </a:ext>
            </a:extLst>
          </p:cNvPr>
          <p:cNvSpPr txBox="1"/>
          <p:nvPr/>
        </p:nvSpPr>
        <p:spPr>
          <a:xfrm>
            <a:off x="1493520" y="1270001"/>
            <a:ext cx="959104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Le riforme previste nel PNRR sono di carattere generale e di carattere settoriale, vale a dire all’interno di ogni singola missione.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r>
              <a:rPr lang="it-IT" dirty="0">
                <a:solidFill>
                  <a:srgbClr val="000000"/>
                </a:solidFill>
              </a:rPr>
              <a:t>Le 2 riforme della M5C2S1 contribuiscono, anzi, definiscono l’orientamento degli investimenti:</a:t>
            </a:r>
          </a:p>
          <a:p>
            <a:endParaRPr lang="it-IT" dirty="0"/>
          </a:p>
          <a:p>
            <a:r>
              <a:rPr lang="it-IT" b="1" dirty="0"/>
              <a:t>Riforma della </a:t>
            </a:r>
            <a:r>
              <a:rPr lang="it-IT" b="1" dirty="0">
                <a:solidFill>
                  <a:srgbClr val="00B050"/>
                </a:solidFill>
              </a:rPr>
              <a:t>legge quadro per la disabilità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Attualmente approvata dal Parlamento come Legge Delega al Governo (ora al vaglio i vari </a:t>
            </a:r>
            <a:r>
              <a:rPr lang="it-IT" b="1" dirty="0">
                <a:solidFill>
                  <a:srgbClr val="000000"/>
                </a:solidFill>
              </a:rPr>
              <a:t>decreti attuativi</a:t>
            </a:r>
            <a:r>
              <a:rPr lang="it-IT" dirty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In poche parole prevede, ove possibile, la </a:t>
            </a:r>
            <a:r>
              <a:rPr lang="it-IT" b="1" dirty="0">
                <a:solidFill>
                  <a:srgbClr val="000000"/>
                </a:solidFill>
              </a:rPr>
              <a:t>deistituzionalizzazione</a:t>
            </a:r>
            <a:r>
              <a:rPr lang="it-IT" dirty="0">
                <a:solidFill>
                  <a:srgbClr val="000000"/>
                </a:solidFill>
              </a:rPr>
              <a:t> e l’intervento personalizzato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Il </a:t>
            </a:r>
            <a:r>
              <a:rPr lang="it-IT" b="1" dirty="0">
                <a:solidFill>
                  <a:srgbClr val="000000"/>
                </a:solidFill>
              </a:rPr>
              <a:t>Progetto di Vita </a:t>
            </a:r>
            <a:r>
              <a:rPr lang="it-IT" dirty="0">
                <a:solidFill>
                  <a:srgbClr val="000000"/>
                </a:solidFill>
              </a:rPr>
              <a:t>diventa quindi il focus su cui verrà dirottata l’attenzione e si concentreranno gli investimenti </a:t>
            </a:r>
          </a:p>
          <a:p>
            <a:endParaRPr lang="it-IT" dirty="0"/>
          </a:p>
          <a:p>
            <a:r>
              <a:rPr lang="it-IT" b="1" dirty="0"/>
              <a:t>Riforma del </a:t>
            </a:r>
            <a:r>
              <a:rPr lang="it-IT" b="1" dirty="0">
                <a:solidFill>
                  <a:srgbClr val="00B050"/>
                </a:solidFill>
              </a:rPr>
              <a:t>sistema degli interventi a favore degli anziani non autosufficienti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E’ in fase di stesura e già anticipata nella legge di bilancio 2022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La popolazione italiana è tra le più vecchie d’Europa: per migliorare il servizio e per non «collassare», bisogna favorire il più possibile la </a:t>
            </a:r>
            <a:r>
              <a:rPr lang="it-IT" b="1" dirty="0">
                <a:solidFill>
                  <a:srgbClr val="000000"/>
                </a:solidFill>
              </a:rPr>
              <a:t>domiciliarità</a:t>
            </a:r>
            <a:r>
              <a:rPr lang="it-IT" dirty="0">
                <a:solidFill>
                  <a:srgbClr val="000000"/>
                </a:solidFill>
              </a:rPr>
              <a:t> (anche qui tramite la personalizzazione degli interventi a partire dai LEPS)</a:t>
            </a:r>
          </a:p>
          <a:p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700037" y="125933"/>
            <a:ext cx="1185403" cy="10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49233"/>
            <a:ext cx="9187249" cy="5225144"/>
          </a:xfrm>
        </p:spPr>
        <p:txBody>
          <a:bodyPr>
            <a:normAutofit/>
          </a:bodyPr>
          <a:lstStyle/>
          <a:p>
            <a:pPr algn="ctr"/>
            <a:br>
              <a:rPr lang="it-IT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DA28A-18FD-4BFE-84DF-379E6850CD49}"/>
              </a:ext>
            </a:extLst>
          </p:cNvPr>
          <p:cNvSpPr txBox="1"/>
          <p:nvPr/>
        </p:nvSpPr>
        <p:spPr>
          <a:xfrm>
            <a:off x="1486677" y="1628744"/>
            <a:ext cx="98030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Tutte le missioni e quindi anche la missione 5 che più ci riguarda da vicino, è interessata dalle </a:t>
            </a:r>
            <a:r>
              <a:rPr lang="it-IT" b="1" dirty="0">
                <a:solidFill>
                  <a:srgbClr val="000000"/>
                </a:solidFill>
              </a:rPr>
              <a:t>priorità trasversali </a:t>
            </a:r>
            <a:r>
              <a:rPr lang="it-IT" dirty="0">
                <a:solidFill>
                  <a:srgbClr val="000000"/>
                </a:solidFill>
              </a:rPr>
              <a:t>all’intero PNRR: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0000"/>
                </a:solidFill>
              </a:rPr>
              <a:t>Età  &gt;&gt;&gt;&gt;&gt;&gt;  </a:t>
            </a:r>
            <a:r>
              <a:rPr lang="it-IT" dirty="0">
                <a:solidFill>
                  <a:srgbClr val="000000"/>
                </a:solidFill>
              </a:rPr>
              <a:t>sarà data particolare attenzione ai </a:t>
            </a:r>
            <a:r>
              <a:rPr lang="it-IT" b="1" u="sng" dirty="0">
                <a:solidFill>
                  <a:srgbClr val="000000"/>
                </a:solidFill>
              </a:rPr>
              <a:t>giovani</a:t>
            </a:r>
            <a:endParaRPr lang="it-IT" u="sng" dirty="0">
              <a:solidFill>
                <a:srgbClr val="000000"/>
              </a:solidFill>
            </a:endParaRPr>
          </a:p>
          <a:p>
            <a:pPr lvl="1"/>
            <a:endParaRPr lang="it-IT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0000"/>
                </a:solidFill>
              </a:rPr>
              <a:t>Genere  &gt;&gt;&gt;&gt;&gt;&gt; </a:t>
            </a:r>
            <a:r>
              <a:rPr lang="it-IT" dirty="0">
                <a:solidFill>
                  <a:srgbClr val="000000"/>
                </a:solidFill>
              </a:rPr>
              <a:t> sarà data particolare attenzione alle </a:t>
            </a:r>
            <a:r>
              <a:rPr lang="it-IT" b="1" u="sng" dirty="0">
                <a:solidFill>
                  <a:srgbClr val="000000"/>
                </a:solidFill>
              </a:rPr>
              <a:t>donne</a:t>
            </a:r>
            <a:endParaRPr lang="it-IT" u="sng" dirty="0">
              <a:solidFill>
                <a:srgbClr val="000000"/>
              </a:solidFill>
            </a:endParaRPr>
          </a:p>
          <a:p>
            <a:pPr lvl="1"/>
            <a:endParaRPr lang="it-IT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0000"/>
                </a:solidFill>
              </a:rPr>
              <a:t>Territorio  &gt;&gt;&gt;&gt;&gt;&gt;</a:t>
            </a:r>
            <a:r>
              <a:rPr lang="it-IT" dirty="0">
                <a:solidFill>
                  <a:srgbClr val="000000"/>
                </a:solidFill>
              </a:rPr>
              <a:t>  sarà data particolare attenzione ai </a:t>
            </a:r>
            <a:r>
              <a:rPr lang="it-IT" b="1" u="sng" dirty="0">
                <a:solidFill>
                  <a:srgbClr val="000000"/>
                </a:solidFill>
              </a:rPr>
              <a:t>territori marginali </a:t>
            </a:r>
            <a:r>
              <a:rPr lang="it-IT" dirty="0">
                <a:solidFill>
                  <a:srgbClr val="000000"/>
                </a:solidFill>
              </a:rPr>
              <a:t>come:</a:t>
            </a:r>
          </a:p>
          <a:p>
            <a:pPr marL="1657350" lvl="3" indent="-285750">
              <a:buFont typeface="Wingdings"/>
              <a:buChar char="ü"/>
            </a:pPr>
            <a:r>
              <a:rPr lang="it-IT" dirty="0">
                <a:solidFill>
                  <a:srgbClr val="000000"/>
                </a:solidFill>
              </a:rPr>
              <a:t>il </a:t>
            </a:r>
            <a:r>
              <a:rPr lang="it-IT" b="1" dirty="0">
                <a:solidFill>
                  <a:srgbClr val="000000"/>
                </a:solidFill>
              </a:rPr>
              <a:t>Mezzogiorno</a:t>
            </a:r>
            <a:r>
              <a:rPr lang="it-IT" dirty="0">
                <a:solidFill>
                  <a:srgbClr val="000000"/>
                </a:solidFill>
              </a:rPr>
              <a:t> in cui vengono definite le</a:t>
            </a:r>
            <a:r>
              <a:rPr lang="it-IT" b="1" dirty="0">
                <a:solidFill>
                  <a:srgbClr val="000000"/>
                </a:solidFill>
              </a:rPr>
              <a:t> </a:t>
            </a:r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ZES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 ovvero le </a:t>
            </a:r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Zone Economiche Speciali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endParaRPr lang="it-IT" dirty="0">
              <a:solidFill>
                <a:srgbClr val="000000"/>
              </a:solidFill>
            </a:endParaRPr>
          </a:p>
          <a:p>
            <a:pPr marL="1657350" lvl="3" indent="-285750">
              <a:buFont typeface="Wingdings"/>
              <a:buChar char="ü"/>
            </a:pPr>
            <a:r>
              <a:rPr lang="it-IT" dirty="0">
                <a:solidFill>
                  <a:srgbClr val="000000"/>
                </a:solidFill>
              </a:rPr>
              <a:t>più in generale nel territorio nazionale le note </a:t>
            </a:r>
            <a:r>
              <a:rPr lang="it-IT" b="1" dirty="0">
                <a:solidFill>
                  <a:srgbClr val="000000"/>
                </a:solidFill>
              </a:rPr>
              <a:t>AREE INTERNE</a:t>
            </a:r>
            <a:r>
              <a:rPr lang="it-IT" dirty="0">
                <a:solidFill>
                  <a:srgbClr val="000000"/>
                </a:solidFill>
              </a:rPr>
              <a:t> che interessano numerosi Comuni del nostro CSV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486677" y="241547"/>
            <a:ext cx="1185403" cy="10776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079378" y="29228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Priorità trasversali </a:t>
            </a:r>
          </a:p>
          <a:p>
            <a:pPr algn="ctr"/>
            <a:r>
              <a:rPr lang="it-IT" b="1" i="1" dirty="0">
                <a:solidFill>
                  <a:srgbClr val="00B050"/>
                </a:solidFill>
              </a:rPr>
              <a:t>(comuni alle 6 missioni)</a:t>
            </a:r>
          </a:p>
        </p:txBody>
      </p:sp>
    </p:spTree>
    <p:extLst>
      <p:ext uri="{BB962C8B-B14F-4D97-AF65-F5344CB8AC3E}">
        <p14:creationId xmlns:p14="http://schemas.microsoft.com/office/powerpoint/2010/main" val="6144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893FF-820B-4AC1-8CBA-8EE92E52E681}"/>
              </a:ext>
            </a:extLst>
          </p:cNvPr>
          <p:cNvSpPr txBox="1"/>
          <p:nvPr/>
        </p:nvSpPr>
        <p:spPr>
          <a:xfrm flipH="1">
            <a:off x="1187266" y="1222322"/>
            <a:ext cx="1008017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>
              <a:solidFill>
                <a:srgbClr val="00B0F0"/>
              </a:solidFill>
            </a:endParaRPr>
          </a:p>
          <a:p>
            <a:r>
              <a:rPr lang="it-IT" sz="1600" b="1" dirty="0">
                <a:solidFill>
                  <a:srgbClr val="00B050"/>
                </a:solidFill>
              </a:rPr>
              <a:t>PRIMA</a:t>
            </a:r>
            <a:r>
              <a:rPr lang="it-IT" sz="1600" dirty="0">
                <a:solidFill>
                  <a:srgbClr val="00B0F0"/>
                </a:solidFill>
              </a:rPr>
              <a:t> </a:t>
            </a:r>
            <a:r>
              <a:rPr lang="it-IT" sz="1600" dirty="0"/>
              <a:t>ATTENZIONE 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gli </a:t>
            </a:r>
            <a:r>
              <a:rPr lang="it-IT" sz="1600" b="1" dirty="0">
                <a:solidFill>
                  <a:srgbClr val="000000"/>
                </a:solidFill>
              </a:rPr>
              <a:t>investimenti</a:t>
            </a:r>
            <a:r>
              <a:rPr lang="it-IT" sz="1600" dirty="0">
                <a:solidFill>
                  <a:srgbClr val="000000"/>
                </a:solidFill>
              </a:rPr>
              <a:t> e le riforme le possiamo definire come i terminali dell’albero, ovvero i </a:t>
            </a:r>
            <a:r>
              <a:rPr lang="it-IT" sz="1600" b="1" dirty="0">
                <a:solidFill>
                  <a:srgbClr val="000000"/>
                </a:solidFill>
              </a:rPr>
              <a:t>FRUTTI</a:t>
            </a:r>
            <a:r>
              <a:rPr lang="it-IT" sz="1600" dirty="0">
                <a:solidFill>
                  <a:srgbClr val="000000"/>
                </a:solidFill>
              </a:rPr>
              <a:t>, vale a dire i </a:t>
            </a:r>
            <a:r>
              <a:rPr lang="it-IT" sz="1600" b="1" dirty="0">
                <a:solidFill>
                  <a:srgbClr val="000000"/>
                </a:solidFill>
              </a:rPr>
              <a:t>progetti sociali </a:t>
            </a:r>
            <a:r>
              <a:rPr lang="it-IT" sz="1600" dirty="0">
                <a:solidFill>
                  <a:srgbClr val="000000"/>
                </a:solidFill>
              </a:rPr>
              <a:t>che concretamente si metteranno in atto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in poche parole ogni investimento si può manifestare concretamente attraverso delle </a:t>
            </a:r>
            <a:r>
              <a:rPr lang="it-IT" sz="1600" b="1" dirty="0">
                <a:solidFill>
                  <a:srgbClr val="000000"/>
                </a:solidFill>
              </a:rPr>
              <a:t>ATTIVITA</a:t>
            </a:r>
            <a:r>
              <a:rPr lang="it-IT" sz="1600" dirty="0">
                <a:solidFill>
                  <a:srgbClr val="000000"/>
                </a:solidFill>
              </a:rPr>
              <a:t>’ che sono già proposte nel PNRR per ogni investimento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r>
              <a:rPr lang="it-IT" sz="1600" b="1" dirty="0">
                <a:solidFill>
                  <a:srgbClr val="00B050"/>
                </a:solidFill>
              </a:rPr>
              <a:t>SECONDA</a:t>
            </a:r>
            <a:r>
              <a:rPr lang="it-IT" sz="1600" dirty="0">
                <a:solidFill>
                  <a:srgbClr val="00B0F0"/>
                </a:solidFill>
              </a:rPr>
              <a:t> </a:t>
            </a:r>
            <a:r>
              <a:rPr lang="it-IT" sz="1600" dirty="0"/>
              <a:t>ATTENZIONE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la </a:t>
            </a:r>
            <a:r>
              <a:rPr lang="it-IT" sz="1600" dirty="0" err="1">
                <a:solidFill>
                  <a:srgbClr val="000000"/>
                </a:solidFill>
              </a:rPr>
              <a:t>sottocomponente</a:t>
            </a:r>
            <a:r>
              <a:rPr lang="it-IT" sz="1600" dirty="0">
                <a:solidFill>
                  <a:srgbClr val="000000"/>
                </a:solidFill>
              </a:rPr>
              <a:t> «servizi sociali, disabilità e marginalità sociale» che prevede i 3 investimenti (o progetti) è di </a:t>
            </a:r>
            <a:r>
              <a:rPr lang="it-IT" sz="1600" b="1" dirty="0">
                <a:solidFill>
                  <a:srgbClr val="000000"/>
                </a:solidFill>
              </a:rPr>
              <a:t>titolarità</a:t>
            </a:r>
            <a:r>
              <a:rPr lang="it-IT" sz="1600" dirty="0">
                <a:solidFill>
                  <a:srgbClr val="000000"/>
                </a:solidFill>
              </a:rPr>
              <a:t> del </a:t>
            </a:r>
            <a:r>
              <a:rPr lang="it-IT" sz="1600" b="1" dirty="0">
                <a:solidFill>
                  <a:srgbClr val="000000"/>
                </a:solidFill>
              </a:rPr>
              <a:t>MLPS </a:t>
            </a:r>
            <a:r>
              <a:rPr lang="it-IT" sz="1600" dirty="0">
                <a:solidFill>
                  <a:srgbClr val="000000"/>
                </a:solidFill>
              </a:rPr>
              <a:t>ovvero Ministero del Lavoro e delle Politiche Sociali (è più marginale il ruolo delle Regioni)</a:t>
            </a:r>
          </a:p>
          <a:p>
            <a:endParaRPr lang="it-IT" sz="1600" dirty="0">
              <a:solidFill>
                <a:srgbClr val="00B050"/>
              </a:solidFill>
            </a:endParaRPr>
          </a:p>
          <a:p>
            <a:r>
              <a:rPr lang="it-IT" sz="1600" b="1" dirty="0">
                <a:solidFill>
                  <a:srgbClr val="00B050"/>
                </a:solidFill>
              </a:rPr>
              <a:t>TERZA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/>
              <a:t>ATTENZIONE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L’acronimo  </a:t>
            </a:r>
            <a:r>
              <a:rPr lang="it-IT" sz="1600" b="1" dirty="0">
                <a:solidFill>
                  <a:srgbClr val="000000"/>
                </a:solidFill>
              </a:rPr>
              <a:t>ATS</a:t>
            </a:r>
            <a:r>
              <a:rPr lang="it-IT" sz="1600" dirty="0">
                <a:solidFill>
                  <a:srgbClr val="000000"/>
                </a:solidFill>
              </a:rPr>
              <a:t>, non è riferito ad Agenzia di Tutela della Salute bensì s’intende </a:t>
            </a:r>
            <a:r>
              <a:rPr lang="it-IT" sz="1600" b="1" dirty="0">
                <a:solidFill>
                  <a:srgbClr val="000000"/>
                </a:solidFill>
              </a:rPr>
              <a:t>Ambito Territoriale Sociale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Equivalgono quindi alle gestioni associate dei servizi sociali che si identificano sostanzialmente negli altrettanti </a:t>
            </a:r>
            <a:r>
              <a:rPr lang="it-IT" sz="1600" b="1" dirty="0">
                <a:solidFill>
                  <a:srgbClr val="000000"/>
                </a:solidFill>
              </a:rPr>
              <a:t>Uffici di Piano </a:t>
            </a:r>
            <a:r>
              <a:rPr lang="it-IT" sz="1600" dirty="0">
                <a:solidFill>
                  <a:srgbClr val="000000"/>
                </a:solidFill>
              </a:rPr>
              <a:t>(gli </a:t>
            </a:r>
            <a:r>
              <a:rPr lang="it-IT" sz="1600" dirty="0" err="1">
                <a:solidFill>
                  <a:srgbClr val="000000"/>
                </a:solidFill>
              </a:rPr>
              <a:t>UdP</a:t>
            </a:r>
            <a:r>
              <a:rPr lang="it-IT" sz="1600" dirty="0">
                <a:solidFill>
                  <a:srgbClr val="000000"/>
                </a:solidFill>
              </a:rPr>
              <a:t> sono gli organismi che redigono i </a:t>
            </a:r>
            <a:r>
              <a:rPr lang="it-IT" sz="1600" b="1" dirty="0">
                <a:solidFill>
                  <a:srgbClr val="000000"/>
                </a:solidFill>
              </a:rPr>
              <a:t>Piani di Zona </a:t>
            </a:r>
            <a:r>
              <a:rPr lang="it-IT" sz="1600" dirty="0">
                <a:solidFill>
                  <a:srgbClr val="000000"/>
                </a:solidFill>
              </a:rPr>
              <a:t>abbreviati a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PdZ</a:t>
            </a:r>
            <a:r>
              <a:rPr lang="it-IT" sz="1600" dirty="0">
                <a:solidFill>
                  <a:srgbClr val="000000"/>
                </a:solidFill>
              </a:rPr>
              <a:t>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Gli ATS sono circa 600 in Italia e sono considerati i soggetti che fanno da tramite con MLPS, nonché i soggetti </a:t>
            </a:r>
            <a:r>
              <a:rPr lang="it-IT" sz="1600" b="1" dirty="0">
                <a:solidFill>
                  <a:srgbClr val="000000"/>
                </a:solidFill>
              </a:rPr>
              <a:t>attuatori</a:t>
            </a:r>
            <a:r>
              <a:rPr lang="it-IT" sz="1600" dirty="0">
                <a:solidFill>
                  <a:srgbClr val="000000"/>
                </a:solidFill>
              </a:rPr>
              <a:t> degli investimenti (che per attuare si avvalgono del TS presente in ogni ambito </a:t>
            </a:r>
            <a:r>
              <a:rPr lang="it-IT" sz="1600" dirty="0" err="1">
                <a:solidFill>
                  <a:srgbClr val="000000"/>
                </a:solidFill>
              </a:rPr>
              <a:t>ecc</a:t>
            </a:r>
            <a:r>
              <a:rPr lang="it-IT" sz="16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642984" y="221838"/>
            <a:ext cx="1185403" cy="1077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65231" y="221838"/>
            <a:ext cx="5655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</a:rPr>
              <a:t>ATTENZIONI da porre</a:t>
            </a:r>
          </a:p>
          <a:p>
            <a:pPr algn="ctr"/>
            <a:r>
              <a:rPr lang="it-IT" b="1" dirty="0">
                <a:solidFill>
                  <a:srgbClr val="00B050"/>
                </a:solidFill>
              </a:rPr>
              <a:t>(Investimenti  e risorse)</a:t>
            </a:r>
          </a:p>
        </p:txBody>
      </p:sp>
    </p:spTree>
    <p:extLst>
      <p:ext uri="{BB962C8B-B14F-4D97-AF65-F5344CB8AC3E}">
        <p14:creationId xmlns:p14="http://schemas.microsoft.com/office/powerpoint/2010/main" val="219823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2480" y="512353"/>
            <a:ext cx="7261929" cy="441074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E le altre cose già in ballo o in prospettiva?</a:t>
            </a:r>
            <a:br>
              <a:rPr lang="it-IT" sz="2400" b="1" dirty="0">
                <a:solidFill>
                  <a:srgbClr val="00B050"/>
                </a:solidFill>
              </a:rPr>
            </a:br>
            <a:br>
              <a:rPr lang="it-IT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893FF-820B-4AC1-8CBA-8EE92E52E681}"/>
              </a:ext>
            </a:extLst>
          </p:cNvPr>
          <p:cNvSpPr txBox="1"/>
          <p:nvPr/>
        </p:nvSpPr>
        <p:spPr>
          <a:xfrm flipH="1">
            <a:off x="1595119" y="1619284"/>
            <a:ext cx="95605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Il PNRR si </a:t>
            </a:r>
            <a:r>
              <a:rPr lang="it-IT" sz="1600" b="1" dirty="0">
                <a:solidFill>
                  <a:srgbClr val="000000"/>
                </a:solidFill>
              </a:rPr>
              <a:t>raccorda</a:t>
            </a:r>
            <a:r>
              <a:rPr lang="it-IT" sz="1600" dirty="0">
                <a:solidFill>
                  <a:srgbClr val="000000"/>
                </a:solidFill>
              </a:rPr>
              <a:t>, si integra e spesso parte proprio da altri </a:t>
            </a:r>
            <a:r>
              <a:rPr lang="it-IT" sz="1600" b="1" dirty="0">
                <a:solidFill>
                  <a:srgbClr val="000000"/>
                </a:solidFill>
              </a:rPr>
              <a:t>dispositivi</a:t>
            </a:r>
            <a:r>
              <a:rPr lang="it-IT" sz="1600" dirty="0">
                <a:solidFill>
                  <a:srgbClr val="000000"/>
                </a:solidFill>
              </a:rPr>
              <a:t> già presenti o in programma in ciascun territorio:</a:t>
            </a:r>
          </a:p>
          <a:p>
            <a:pPr lvl="2"/>
            <a:endParaRPr lang="it-IT" sz="1600" dirty="0">
              <a:solidFill>
                <a:srgbClr val="00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 </a:t>
            </a:r>
            <a:r>
              <a:rPr lang="it-IT" sz="1600" b="1" i="1" dirty="0">
                <a:solidFill>
                  <a:srgbClr val="000000"/>
                </a:solidFill>
              </a:rPr>
              <a:t>Piani di Zona 2022-2023</a:t>
            </a:r>
            <a:r>
              <a:rPr lang="it-IT" sz="1600" b="1" dirty="0">
                <a:solidFill>
                  <a:srgbClr val="000000"/>
                </a:solidFill>
              </a:rPr>
              <a:t> </a:t>
            </a:r>
            <a:r>
              <a:rPr lang="it-IT" sz="1600" i="1" dirty="0">
                <a:solidFill>
                  <a:srgbClr val="000000"/>
                </a:solidFill>
              </a:rPr>
              <a:t>(approvati e consegnati a RL entro il 28 febbraio 2022)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il </a:t>
            </a:r>
            <a:r>
              <a:rPr lang="it-IT" sz="1600" b="1" dirty="0">
                <a:solidFill>
                  <a:srgbClr val="000000"/>
                </a:solidFill>
              </a:rPr>
              <a:t>FSE+</a:t>
            </a:r>
            <a:r>
              <a:rPr lang="it-IT" sz="1600" dirty="0">
                <a:solidFill>
                  <a:srgbClr val="000000"/>
                </a:solidFill>
              </a:rPr>
              <a:t> vale a dire il </a:t>
            </a:r>
            <a:r>
              <a:rPr lang="it-IT" sz="1600" b="1" i="1" dirty="0">
                <a:solidFill>
                  <a:srgbClr val="000000"/>
                </a:solidFill>
              </a:rPr>
              <a:t>Fondo Sociale Europeo Plus </a:t>
            </a:r>
            <a:r>
              <a:rPr lang="it-IT" sz="1600" i="1" dirty="0">
                <a:solidFill>
                  <a:srgbClr val="000000"/>
                </a:solidFill>
              </a:rPr>
              <a:t>(tema occupazione e resilienza)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il </a:t>
            </a:r>
            <a:r>
              <a:rPr lang="it-IT" sz="1600" b="1" dirty="0">
                <a:solidFill>
                  <a:srgbClr val="000000"/>
                </a:solidFill>
              </a:rPr>
              <a:t>PON </a:t>
            </a:r>
            <a:r>
              <a:rPr lang="it-IT" sz="1600" dirty="0">
                <a:solidFill>
                  <a:srgbClr val="000000"/>
                </a:solidFill>
              </a:rPr>
              <a:t>vale a dire il</a:t>
            </a:r>
            <a:r>
              <a:rPr lang="it-IT" sz="1600" i="1" dirty="0">
                <a:solidFill>
                  <a:srgbClr val="000000"/>
                </a:solidFill>
              </a:rPr>
              <a:t> </a:t>
            </a:r>
            <a:r>
              <a:rPr lang="it-IT" sz="1600" b="1" i="1" dirty="0">
                <a:solidFill>
                  <a:srgbClr val="000000"/>
                </a:solidFill>
              </a:rPr>
              <a:t>Piano Operativo Nazionale </a:t>
            </a:r>
            <a:r>
              <a:rPr lang="it-IT" sz="1600" i="1" dirty="0">
                <a:solidFill>
                  <a:srgbClr val="000000"/>
                </a:solidFill>
              </a:rPr>
              <a:t>(insieme al POR tema scuole, competenze)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 </a:t>
            </a:r>
            <a:r>
              <a:rPr lang="it-IT" sz="1600" b="1" dirty="0">
                <a:solidFill>
                  <a:srgbClr val="000000"/>
                </a:solidFill>
              </a:rPr>
              <a:t>LEPS</a:t>
            </a:r>
            <a:r>
              <a:rPr lang="it-IT" sz="1600" dirty="0">
                <a:solidFill>
                  <a:srgbClr val="000000"/>
                </a:solidFill>
              </a:rPr>
              <a:t> vale a dire i </a:t>
            </a:r>
            <a:r>
              <a:rPr lang="it-IT" sz="1600" b="1" i="1" dirty="0">
                <a:solidFill>
                  <a:srgbClr val="000000"/>
                </a:solidFill>
              </a:rPr>
              <a:t>Livelli Essenziali di Prestazione Sociale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il </a:t>
            </a:r>
            <a:r>
              <a:rPr lang="it-IT" sz="1600" b="1" dirty="0">
                <a:solidFill>
                  <a:srgbClr val="000000"/>
                </a:solidFill>
              </a:rPr>
              <a:t>PIANO POVERTA’ </a:t>
            </a:r>
            <a:r>
              <a:rPr lang="it-IT" sz="1600" i="1" dirty="0">
                <a:solidFill>
                  <a:srgbClr val="000000"/>
                </a:solidFill>
              </a:rPr>
              <a:t>(reddito di cittadinanza </a:t>
            </a:r>
            <a:r>
              <a:rPr lang="it-IT" sz="1600" i="1" dirty="0" err="1">
                <a:solidFill>
                  <a:srgbClr val="000000"/>
                </a:solidFill>
              </a:rPr>
              <a:t>ecc</a:t>
            </a:r>
            <a:r>
              <a:rPr lang="it-IT" sz="1600" i="1" dirty="0">
                <a:solidFill>
                  <a:srgbClr val="000000"/>
                </a:solidFill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</a:rPr>
              <a:t>i </a:t>
            </a:r>
            <a:r>
              <a:rPr lang="it-IT" sz="1600" b="1" dirty="0">
                <a:solidFill>
                  <a:srgbClr val="000000"/>
                </a:solidFill>
              </a:rPr>
              <a:t>PRINS</a:t>
            </a:r>
            <a:r>
              <a:rPr lang="it-IT" sz="1600" dirty="0">
                <a:solidFill>
                  <a:srgbClr val="000000"/>
                </a:solidFill>
              </a:rPr>
              <a:t>  vale a dire i </a:t>
            </a:r>
            <a:r>
              <a:rPr lang="it-IT" sz="1600" b="1" i="1" dirty="0" err="1">
                <a:solidFill>
                  <a:srgbClr val="000000"/>
                </a:solidFill>
              </a:rPr>
              <a:t>PR</a:t>
            </a:r>
            <a:r>
              <a:rPr lang="it-IT" sz="1600" i="1" dirty="0" err="1">
                <a:solidFill>
                  <a:srgbClr val="000000"/>
                </a:solidFill>
              </a:rPr>
              <a:t>ogetti</a:t>
            </a:r>
            <a:r>
              <a:rPr lang="it-IT" sz="1600" i="1" dirty="0">
                <a:solidFill>
                  <a:srgbClr val="000000"/>
                </a:solidFill>
              </a:rPr>
              <a:t> di </a:t>
            </a:r>
            <a:r>
              <a:rPr lang="it-IT" sz="1600" b="1" i="1" dirty="0">
                <a:solidFill>
                  <a:srgbClr val="000000"/>
                </a:solidFill>
              </a:rPr>
              <a:t>I</a:t>
            </a:r>
            <a:r>
              <a:rPr lang="it-IT" sz="1600" i="1" dirty="0">
                <a:solidFill>
                  <a:srgbClr val="000000"/>
                </a:solidFill>
              </a:rPr>
              <a:t>ntervento </a:t>
            </a:r>
            <a:r>
              <a:rPr lang="it-IT" sz="1600" b="1" i="1" dirty="0">
                <a:solidFill>
                  <a:srgbClr val="000000"/>
                </a:solidFill>
              </a:rPr>
              <a:t>S</a:t>
            </a:r>
            <a:r>
              <a:rPr lang="it-IT" sz="1600" i="1" dirty="0">
                <a:solidFill>
                  <a:srgbClr val="000000"/>
                </a:solidFill>
              </a:rPr>
              <a:t>ociale </a:t>
            </a:r>
            <a:r>
              <a:rPr lang="it-IT" sz="1600" i="1" dirty="0">
                <a:solidFill>
                  <a:srgbClr val="000000"/>
                </a:solidFill>
                <a:ea typeface="+mn-lt"/>
                <a:cs typeface="+mn-lt"/>
              </a:rPr>
              <a:t>(tramite gli ambiti sul tema povertà)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ea typeface="+mn-lt"/>
                <a:cs typeface="+mn-lt"/>
              </a:rPr>
              <a:t>il</a:t>
            </a:r>
            <a:r>
              <a:rPr lang="it-IT" sz="1600" i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it-IT" sz="1600" b="1" dirty="0">
                <a:solidFill>
                  <a:srgbClr val="000000"/>
                </a:solidFill>
              </a:rPr>
              <a:t>PINQUA</a:t>
            </a:r>
            <a:r>
              <a:rPr lang="it-IT" sz="1600" i="1" dirty="0">
                <a:solidFill>
                  <a:srgbClr val="000000"/>
                </a:solidFill>
                <a:ea typeface="+mn-lt"/>
                <a:cs typeface="+mn-lt"/>
              </a:rPr>
              <a:t> (tema abitazione)</a:t>
            </a:r>
          </a:p>
          <a:p>
            <a:endParaRPr lang="it-IT" sz="1600" dirty="0">
              <a:solidFill>
                <a:srgbClr val="000000"/>
              </a:solidFill>
            </a:endParaRPr>
          </a:p>
          <a:p>
            <a:endParaRPr lang="it-IT" sz="1600" dirty="0">
              <a:solidFill>
                <a:srgbClr val="000000"/>
              </a:solidFill>
            </a:endParaRPr>
          </a:p>
          <a:p>
            <a:r>
              <a:rPr lang="it-IT" sz="1600" b="1" dirty="0">
                <a:solidFill>
                  <a:srgbClr val="000000"/>
                </a:solidFill>
              </a:rPr>
              <a:t>N.B.:</a:t>
            </a:r>
            <a:r>
              <a:rPr lang="it-IT" sz="1600" dirty="0">
                <a:solidFill>
                  <a:srgbClr val="000000"/>
                </a:solidFill>
              </a:rPr>
              <a:t> è opportuno ribadire che diversi investimenti della </a:t>
            </a:r>
            <a:r>
              <a:rPr lang="it-IT" sz="1600" b="1" dirty="0">
                <a:solidFill>
                  <a:srgbClr val="000000"/>
                </a:solidFill>
              </a:rPr>
              <a:t>missione 5</a:t>
            </a:r>
            <a:r>
              <a:rPr lang="it-IT" sz="1600" dirty="0">
                <a:solidFill>
                  <a:srgbClr val="000000"/>
                </a:solidFill>
              </a:rPr>
              <a:t>  sono strettamente </a:t>
            </a:r>
            <a:r>
              <a:rPr lang="it-IT" sz="1600" b="1" dirty="0">
                <a:solidFill>
                  <a:srgbClr val="000000"/>
                </a:solidFill>
              </a:rPr>
              <a:t>connessi </a:t>
            </a:r>
            <a:r>
              <a:rPr lang="it-IT" sz="1600" dirty="0">
                <a:solidFill>
                  <a:srgbClr val="000000"/>
                </a:solidFill>
              </a:rPr>
              <a:t>alla </a:t>
            </a:r>
            <a:r>
              <a:rPr lang="it-IT" sz="1600" b="1" dirty="0">
                <a:solidFill>
                  <a:srgbClr val="000000"/>
                </a:solidFill>
              </a:rPr>
              <a:t>missione 6 </a:t>
            </a:r>
            <a:r>
              <a:rPr lang="it-IT" sz="1600" dirty="0">
                <a:solidFill>
                  <a:srgbClr val="000000"/>
                </a:solidFill>
              </a:rPr>
              <a:t>sul tema </a:t>
            </a:r>
            <a:r>
              <a:rPr lang="it-IT" sz="1600" b="1" dirty="0">
                <a:solidFill>
                  <a:srgbClr val="000000"/>
                </a:solidFill>
              </a:rPr>
              <a:t>salute, </a:t>
            </a:r>
            <a:r>
              <a:rPr lang="it-IT" sz="1600" dirty="0">
                <a:solidFill>
                  <a:srgbClr val="000000"/>
                </a:solidFill>
              </a:rPr>
              <a:t>nonché alla nuova architettura socio-sanitaria prevista dalla recentissima </a:t>
            </a:r>
            <a:r>
              <a:rPr lang="it-IT" sz="1600" b="1" dirty="0">
                <a:solidFill>
                  <a:srgbClr val="000000"/>
                </a:solidFill>
              </a:rPr>
              <a:t>riforma regionale lombarda </a:t>
            </a:r>
            <a:r>
              <a:rPr lang="it-IT" sz="1600" dirty="0">
                <a:solidFill>
                  <a:srgbClr val="000000"/>
                </a:solidFill>
              </a:rPr>
              <a:t>sull'integrazione delle politiche sociali e sanitarie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415557" y="194070"/>
            <a:ext cx="1185403" cy="10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7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6400" y="728261"/>
            <a:ext cx="7180649" cy="4410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solidFill>
                  <a:srgbClr val="00B050"/>
                </a:solidFill>
              </a:rPr>
              <a:t>Come si può partecipare al PNRR</a:t>
            </a:r>
            <a:br>
              <a:rPr lang="it-IT" sz="2700" b="1" dirty="0">
                <a:solidFill>
                  <a:srgbClr val="00B050"/>
                </a:solidFill>
              </a:rPr>
            </a:br>
            <a:br>
              <a:rPr lang="it-IT" sz="27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893FF-820B-4AC1-8CBA-8EE92E52E681}"/>
              </a:ext>
            </a:extLst>
          </p:cNvPr>
          <p:cNvSpPr txBox="1"/>
          <p:nvPr/>
        </p:nvSpPr>
        <p:spPr>
          <a:xfrm flipH="1">
            <a:off x="960053" y="1169335"/>
            <a:ext cx="10199621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Attraverso le </a:t>
            </a:r>
            <a:r>
              <a:rPr lang="it-IT" b="1" u="sng" dirty="0">
                <a:solidFill>
                  <a:srgbClr val="000000"/>
                </a:solidFill>
              </a:rPr>
              <a:t>manifestazioni di interesse</a:t>
            </a:r>
            <a:r>
              <a:rPr lang="it-IT" dirty="0">
                <a:solidFill>
                  <a:srgbClr val="000000"/>
                </a:solidFill>
              </a:rPr>
              <a:t> presentate dagli ATS (sono scadute il </a:t>
            </a:r>
            <a:r>
              <a:rPr lang="it-IT" b="1" dirty="0">
                <a:solidFill>
                  <a:srgbClr val="000000"/>
                </a:solidFill>
              </a:rPr>
              <a:t>25 gennaio scorso</a:t>
            </a:r>
            <a:r>
              <a:rPr lang="it-IT" dirty="0">
                <a:solidFill>
                  <a:srgbClr val="000000"/>
                </a:solidFill>
              </a:rPr>
              <a:t>) 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00"/>
                </a:solidFill>
              </a:rPr>
              <a:t>la manifestazione di interesse è una sorta di </a:t>
            </a:r>
            <a:r>
              <a:rPr lang="it-IT" b="1" dirty="0">
                <a:solidFill>
                  <a:srgbClr val="000000"/>
                </a:solidFill>
              </a:rPr>
              <a:t>esplorazione preventiva</a:t>
            </a:r>
            <a:r>
              <a:rPr lang="it-IT" dirty="0">
                <a:solidFill>
                  <a:srgbClr val="000000"/>
                </a:solidFill>
              </a:rPr>
              <a:t> che serve per orientare delle scelte successive (in questo caso le attribuzioni da dare ai bandi)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Non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vincolante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 da ambo le parti</a:t>
            </a:r>
            <a:r>
              <a:rPr lang="it-IT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it-IT" dirty="0">
                <a:solidFill>
                  <a:srgbClr val="000000"/>
                </a:solidFill>
                <a:ea typeface="+mn-lt"/>
                <a:cs typeface="+mn-lt"/>
              </a:rPr>
              <a:t>(se non è stata presentata dagli UdP ci saranno i bandi comunque e l'UdP stesso può orientarsi su altro e altrettanto può fare il MLPS) ma penalizzante se non presentata</a:t>
            </a:r>
            <a:endParaRPr lang="it-IT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Attraverso la successiva partecipazione ai bandi (si sono aperti il </a:t>
            </a:r>
            <a:r>
              <a:rPr lang="it-IT" b="1" dirty="0">
                <a:solidFill>
                  <a:srgbClr val="000000"/>
                </a:solidFill>
              </a:rPr>
              <a:t>15 febbraio </a:t>
            </a:r>
            <a:r>
              <a:rPr lang="it-IT" dirty="0">
                <a:solidFill>
                  <a:srgbClr val="000000"/>
                </a:solidFill>
              </a:rPr>
              <a:t>per poi chiudersi il </a:t>
            </a:r>
            <a:r>
              <a:rPr lang="it-IT" b="1" dirty="0">
                <a:solidFill>
                  <a:srgbClr val="000000"/>
                </a:solidFill>
              </a:rPr>
              <a:t>31 marzo</a:t>
            </a:r>
            <a:r>
              <a:rPr lang="it-IT" dirty="0">
                <a:solidFill>
                  <a:srgbClr val="000000"/>
                </a:solidFill>
              </a:rPr>
              <a:t>) sempre </a:t>
            </a:r>
            <a:r>
              <a:rPr lang="it-IT" b="1" dirty="0">
                <a:solidFill>
                  <a:srgbClr val="000000"/>
                </a:solidFill>
              </a:rPr>
              <a:t>tramite i nostri UdP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Sembra di capire che l’</a:t>
            </a:r>
            <a:r>
              <a:rPr lang="it-IT" dirty="0" err="1">
                <a:solidFill>
                  <a:srgbClr val="000000"/>
                </a:solidFill>
              </a:rPr>
              <a:t>UdP</a:t>
            </a:r>
            <a:r>
              <a:rPr lang="it-IT" dirty="0">
                <a:solidFill>
                  <a:srgbClr val="000000"/>
                </a:solidFill>
              </a:rPr>
              <a:t> debba presentare entro questa data solo una </a:t>
            </a:r>
            <a:r>
              <a:rPr lang="it-IT" b="1" dirty="0">
                <a:solidFill>
                  <a:srgbClr val="000000"/>
                </a:solidFill>
              </a:rPr>
              <a:t>disponibilità</a:t>
            </a:r>
            <a:r>
              <a:rPr lang="it-IT" dirty="0">
                <a:solidFill>
                  <a:srgbClr val="000000"/>
                </a:solidFill>
              </a:rPr>
              <a:t> di «partecipazione» e solo post «approvazione» un </a:t>
            </a:r>
            <a:r>
              <a:rPr lang="it-IT" b="1" dirty="0">
                <a:solidFill>
                  <a:srgbClr val="000000"/>
                </a:solidFill>
              </a:rPr>
              <a:t>progetto specifico </a:t>
            </a:r>
            <a:r>
              <a:rPr lang="it-IT" dirty="0">
                <a:solidFill>
                  <a:srgbClr val="000000"/>
                </a:solidFill>
              </a:rPr>
              <a:t>con cronoprogramma e convenzionamenti vari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Ogni UdP può partecipare </a:t>
            </a:r>
            <a:r>
              <a:rPr lang="it-IT" b="1" dirty="0">
                <a:solidFill>
                  <a:srgbClr val="000000"/>
                </a:solidFill>
              </a:rPr>
              <a:t>a tutte e 7 </a:t>
            </a:r>
            <a:r>
              <a:rPr lang="it-IT" dirty="0">
                <a:solidFill>
                  <a:srgbClr val="000000"/>
                </a:solidFill>
              </a:rPr>
              <a:t>(4+1+2) le attività previste dai 3 investimenti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L’impegno economico attribuito è RILEVANTE: </a:t>
            </a:r>
            <a:endParaRPr lang="it-IT" b="1" dirty="0">
              <a:solidFill>
                <a:srgbClr val="000000"/>
              </a:solidFill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</a:rPr>
              <a:t>sono previsti </a:t>
            </a:r>
            <a:r>
              <a:rPr lang="it-IT" b="1" dirty="0">
                <a:solidFill>
                  <a:srgbClr val="000000"/>
                </a:solidFill>
              </a:rPr>
              <a:t>500 milioni </a:t>
            </a:r>
            <a:r>
              <a:rPr lang="it-IT" dirty="0">
                <a:solidFill>
                  <a:srgbClr val="000000"/>
                </a:solidFill>
              </a:rPr>
              <a:t>di euro per ciascuno degli</a:t>
            </a:r>
            <a:r>
              <a:rPr lang="it-IT" b="1" dirty="0">
                <a:solidFill>
                  <a:srgbClr val="000000"/>
                </a:solidFill>
              </a:rPr>
              <a:t> investimenti 1.1 e 1.2 </a:t>
            </a:r>
            <a:r>
              <a:rPr lang="it-IT" dirty="0">
                <a:solidFill>
                  <a:srgbClr val="000000"/>
                </a:solidFill>
              </a:rPr>
              <a:t>(sostegno a vulnerabili, famiglie, anziani, disabilità), </a:t>
            </a:r>
            <a:endParaRPr lang="it-IT" b="1" dirty="0">
              <a:solidFill>
                <a:srgbClr val="000000"/>
              </a:solidFill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</a:rPr>
              <a:t>altri </a:t>
            </a:r>
            <a:r>
              <a:rPr lang="it-IT" b="1" dirty="0">
                <a:solidFill>
                  <a:srgbClr val="000000"/>
                </a:solidFill>
              </a:rPr>
              <a:t>450 milioni</a:t>
            </a:r>
            <a:r>
              <a:rPr lang="it-IT" dirty="0">
                <a:solidFill>
                  <a:srgbClr val="000000"/>
                </a:solidFill>
              </a:rPr>
              <a:t> per </a:t>
            </a:r>
            <a:r>
              <a:rPr lang="it-IT" b="1" dirty="0">
                <a:solidFill>
                  <a:srgbClr val="000000"/>
                </a:solidFill>
              </a:rPr>
              <a:t>l'investimento 1.3 </a:t>
            </a:r>
            <a:r>
              <a:rPr lang="it-IT" dirty="0">
                <a:solidFill>
                  <a:srgbClr val="000000"/>
                </a:solidFill>
              </a:rPr>
              <a:t>(</a:t>
            </a:r>
            <a:r>
              <a:rPr lang="it-IT" dirty="0" err="1">
                <a:solidFill>
                  <a:srgbClr val="000000"/>
                </a:solidFill>
              </a:rPr>
              <a:t>housing</a:t>
            </a:r>
            <a:r>
              <a:rPr lang="it-IT" dirty="0">
                <a:solidFill>
                  <a:srgbClr val="000000"/>
                </a:solidFill>
              </a:rPr>
              <a:t> temporaneo e stazioni di posta)</a:t>
            </a:r>
            <a:endParaRPr lang="it-IT" b="1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Sono infatti già assegnati </a:t>
            </a:r>
            <a:r>
              <a:rPr lang="it-IT" b="1" dirty="0">
                <a:solidFill>
                  <a:srgbClr val="000000"/>
                </a:solidFill>
              </a:rPr>
              <a:t>per ogni ambito le quote </a:t>
            </a:r>
            <a:r>
              <a:rPr lang="it-IT" dirty="0">
                <a:solidFill>
                  <a:srgbClr val="000000"/>
                </a:solidFill>
              </a:rPr>
              <a:t>su ogni investimento ripartite nel triennio 22-24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506997" y="234710"/>
            <a:ext cx="1185403" cy="10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55379" y="1250950"/>
            <a:ext cx="97204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it-IT" sz="1700" u="sng" dirty="0">
                <a:solidFill>
                  <a:srgbClr val="000000"/>
                </a:solidFill>
              </a:rPr>
              <a:t>Appurato che</a:t>
            </a:r>
            <a:r>
              <a:rPr lang="it-IT" sz="1700" dirty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</a:rPr>
              <a:t>si tratta di una opportunità di carattere </a:t>
            </a:r>
            <a:r>
              <a:rPr lang="it-IT" sz="1700" b="1" dirty="0">
                <a:solidFill>
                  <a:srgbClr val="000000"/>
                </a:solidFill>
              </a:rPr>
              <a:t>straordinario</a:t>
            </a:r>
            <a:endParaRPr lang="it-IT" sz="1700" dirty="0">
              <a:solidFill>
                <a:srgbClr val="000000"/>
              </a:solidFill>
            </a:endParaRP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</a:rPr>
              <a:t>il tempo di </a:t>
            </a:r>
            <a:r>
              <a:rPr lang="it-IT" sz="1700" b="1" dirty="0">
                <a:solidFill>
                  <a:srgbClr val="000000"/>
                </a:solidFill>
              </a:rPr>
              <a:t>attuazione</a:t>
            </a:r>
            <a:r>
              <a:rPr lang="it-IT" sz="1700" dirty="0">
                <a:solidFill>
                  <a:srgbClr val="000000"/>
                </a:solidFill>
              </a:rPr>
              <a:t> (dei progetti) è molto dilatato, ma quella di </a:t>
            </a:r>
            <a:r>
              <a:rPr lang="it-IT" sz="1700" b="1" dirty="0">
                <a:solidFill>
                  <a:srgbClr val="000000"/>
                </a:solidFill>
              </a:rPr>
              <a:t>costruzione</a:t>
            </a:r>
            <a:r>
              <a:rPr lang="it-IT" sz="1700" dirty="0">
                <a:solidFill>
                  <a:srgbClr val="000000"/>
                </a:solidFill>
              </a:rPr>
              <a:t>  è ristretta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</a:rPr>
              <a:t>c’è un </a:t>
            </a:r>
            <a:r>
              <a:rPr lang="it-IT" sz="1700" b="1" dirty="0">
                <a:solidFill>
                  <a:srgbClr val="000000"/>
                </a:solidFill>
              </a:rPr>
              <a:t>potenziale ruolo </a:t>
            </a:r>
            <a:r>
              <a:rPr lang="it-IT" sz="1700" dirty="0">
                <a:solidFill>
                  <a:srgbClr val="000000"/>
                </a:solidFill>
              </a:rPr>
              <a:t>per tanti soggetti della comunità (UdP e ETS in primis)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</a:rPr>
              <a:t>il </a:t>
            </a:r>
            <a:r>
              <a:rPr lang="it-IT" sz="1700" b="1" dirty="0">
                <a:solidFill>
                  <a:srgbClr val="000000"/>
                </a:solidFill>
              </a:rPr>
              <a:t>Terzo Settore</a:t>
            </a:r>
            <a:r>
              <a:rPr lang="it-IT" sz="1700" dirty="0">
                <a:solidFill>
                  <a:srgbClr val="000000"/>
                </a:solidFill>
              </a:rPr>
              <a:t> è più volte citato a partire già dal livello della missione 5 </a:t>
            </a:r>
            <a:r>
              <a:rPr lang="it-IT" sz="1700" i="1" dirty="0">
                <a:solidFill>
                  <a:srgbClr val="000000"/>
                </a:solidFill>
              </a:rPr>
              <a:t>«il PNRR promuove il ruolo del TS nelle politiche pubbliche» 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è 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riconosciuto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 nel PNRR il ruolo di quei soggetti che si prefiggono di 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creare sistema, di fare coesione e promuovere equità e solidarietà intorno alle emergenze del Paese, di sensibilizzare l’attivazione della comunità</a:t>
            </a:r>
            <a:endParaRPr lang="it-IT" sz="1700" dirty="0">
              <a:solidFill>
                <a:srgbClr val="000000"/>
              </a:solidFill>
            </a:endParaRP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sono riconoscibili spese per costruire 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muri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,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per comprare 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attrezzature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 (soprattutto tecnologiche) ma anche spese per aumentare le competenze, per 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tenere i pezzi insieme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, per mediare e facilitare la partecipazione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Dal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 1 aprile 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parte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 l’istruttoria valutativa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Dal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 1 maggio 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emanazione dei decreti di 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approvazione progetti</a:t>
            </a:r>
          </a:p>
          <a:p>
            <a:pPr marL="800100" lvl="1" indent="-342900">
              <a:buFont typeface="Wingdings"/>
              <a:buChar char="Ø"/>
            </a:pP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Dal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 1 giugno </a:t>
            </a:r>
            <a:r>
              <a:rPr lang="it-IT" sz="1700" dirty="0">
                <a:solidFill>
                  <a:srgbClr val="000000"/>
                </a:solidFill>
                <a:ea typeface="+mn-lt"/>
                <a:cs typeface="+mn-lt"/>
              </a:rPr>
              <a:t>firma degli atti di </a:t>
            </a:r>
            <a:r>
              <a:rPr lang="it-IT" sz="1700" b="1" dirty="0">
                <a:solidFill>
                  <a:srgbClr val="000000"/>
                </a:solidFill>
                <a:ea typeface="+mn-lt"/>
                <a:cs typeface="+mn-lt"/>
              </a:rPr>
              <a:t>convenzionamento</a:t>
            </a:r>
            <a:endParaRPr lang="it-IT" sz="1700" b="1" dirty="0">
              <a:solidFill>
                <a:srgbClr val="000000"/>
              </a:solidFill>
            </a:endParaRPr>
          </a:p>
          <a:p>
            <a:pPr lvl="1"/>
            <a:endParaRPr lang="it-IT" sz="1700" b="1" u="sng" dirty="0">
              <a:solidFill>
                <a:srgbClr val="0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85"/>
          <a:stretch/>
        </p:blipFill>
        <p:spPr>
          <a:xfrm>
            <a:off x="1355379" y="173310"/>
            <a:ext cx="1185403" cy="10776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87603" y="489636"/>
            <a:ext cx="3328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</a:rPr>
              <a:t>Prossimi passi?</a:t>
            </a:r>
          </a:p>
        </p:txBody>
      </p:sp>
    </p:spTree>
    <p:extLst>
      <p:ext uri="{BB962C8B-B14F-4D97-AF65-F5344CB8AC3E}">
        <p14:creationId xmlns:p14="http://schemas.microsoft.com/office/powerpoint/2010/main" val="317871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49233"/>
            <a:ext cx="9187249" cy="5225144"/>
          </a:xfrm>
        </p:spPr>
        <p:txBody>
          <a:bodyPr>
            <a:normAutofit/>
          </a:bodyPr>
          <a:lstStyle/>
          <a:p>
            <a:pPr algn="ctr"/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B001B-0C9D-4F96-B79B-0BC1CD4845DD}"/>
              </a:ext>
            </a:extLst>
          </p:cNvPr>
          <p:cNvSpPr txBox="1"/>
          <p:nvPr/>
        </p:nvSpPr>
        <p:spPr>
          <a:xfrm>
            <a:off x="566438" y="2026873"/>
            <a:ext cx="112281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</a:rPr>
              <a:t>Dove reperire informazioni</a:t>
            </a:r>
            <a:endParaRPr lang="it-IT" sz="3200" dirty="0">
              <a:solidFill>
                <a:srgbClr val="00B050"/>
              </a:solidFill>
            </a:endParaRPr>
          </a:p>
          <a:p>
            <a:pPr algn="ctr"/>
            <a:endParaRPr lang="it-IT" sz="2800" dirty="0">
              <a:solidFill>
                <a:srgbClr val="000000"/>
              </a:solidFill>
            </a:endParaRPr>
          </a:p>
          <a:p>
            <a:pPr algn="ctr"/>
            <a:r>
              <a:rPr lang="it-IT" sz="28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PNRR</a:t>
            </a:r>
            <a:r>
              <a:rPr lang="it-IT" sz="2800" dirty="0">
                <a:solidFill>
                  <a:srgbClr val="00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.pdf (governo.it)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endParaRPr lang="it-IT" sz="2800" dirty="0">
              <a:solidFill>
                <a:srgbClr val="000000"/>
              </a:solidFill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it-IT" sz="2800" dirty="0">
                <a:solidFill>
                  <a:srgbClr val="00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DD-450-del-09122021-PNRR-Adozione-piano-operativo-presentazione-proposte.pdf (lavoro.gov.it)</a:t>
            </a:r>
            <a:endParaRPr lang="it-IT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it-IT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it-IT" sz="2800" dirty="0">
              <a:solidFill>
                <a:srgbClr val="00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085"/>
          <a:stretch/>
        </p:blipFill>
        <p:spPr>
          <a:xfrm>
            <a:off x="1564050" y="410413"/>
            <a:ext cx="1185403" cy="10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9920" y="1307914"/>
            <a:ext cx="8989829" cy="5235126"/>
          </a:xfrm>
        </p:spPr>
        <p:txBody>
          <a:bodyPr>
            <a:noAutofit/>
          </a:bodyPr>
          <a:lstStyle/>
          <a:p>
            <a:pPr algn="l"/>
            <a:r>
              <a:rPr lang="it-IT" sz="1800" b="1" dirty="0">
                <a:solidFill>
                  <a:srgbClr val="000000"/>
                </a:solidFill>
                <a:latin typeface="+mn-lt"/>
              </a:rPr>
              <a:t>PNRR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sta per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Piano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Nazionale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di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Ripresa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Resilienza</a:t>
            </a:r>
            <a:br>
              <a:rPr lang="it-IT" sz="1800" b="1" dirty="0">
                <a:solidFill>
                  <a:srgbClr val="000000"/>
                </a:solidFill>
                <a:latin typeface="+mn-lt"/>
              </a:rPr>
            </a:b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Si inserisce all’interno del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NGEU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ovvero della </a:t>
            </a:r>
            <a:r>
              <a:rPr lang="it-IT" sz="1800" b="1" dirty="0" err="1">
                <a:solidFill>
                  <a:srgbClr val="000000"/>
                </a:solidFill>
                <a:latin typeface="+mn-lt"/>
              </a:rPr>
              <a:t>Next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 Generation 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EU di cui è il principale dispositivo (90%)</a:t>
            </a: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Ha una durata di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6 anni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dal passato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2021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al futuro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2026</a:t>
            </a:r>
            <a:br>
              <a:rPr lang="it-IT" sz="1800" b="1" dirty="0">
                <a:solidFill>
                  <a:srgbClr val="000000"/>
                </a:solidFill>
                <a:latin typeface="+mn-lt"/>
              </a:rPr>
            </a:b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Vale per l’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Italia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, ma anche per gli altri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Stati dell’Unione Europea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(Italia, Spagna, Portogallo, Grecia, Ungheria, Romania tra i più avvantaggiati)</a:t>
            </a: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Complessivamente l’ammontare per l’Italia è di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191,5 miliardi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(totale europeo pari a 672,5 miliardi). </a:t>
            </a: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Il 37% circa a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fondo perso;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il 40% al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Sud Italia</a:t>
            </a:r>
            <a:br>
              <a:rPr lang="it-IT" sz="1800" b="1" dirty="0">
                <a:solidFill>
                  <a:srgbClr val="000000"/>
                </a:solidFill>
                <a:latin typeface="+mn-lt"/>
              </a:rPr>
            </a:b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b="1" dirty="0">
                <a:solidFill>
                  <a:srgbClr val="000000"/>
                </a:solidFill>
                <a:latin typeface="+mn-lt"/>
              </a:rPr>
              <a:t>Novità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nel rapporto tra stati membri e Europa: programmi non di spesa, ma di </a:t>
            </a:r>
            <a:r>
              <a:rPr lang="it-IT" sz="1800" b="1" dirty="0" err="1">
                <a:solidFill>
                  <a:srgbClr val="000000"/>
                </a:solidFill>
                <a:latin typeface="+mn-lt"/>
              </a:rPr>
              <a:t>perfomance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800" b="1" dirty="0" err="1">
                <a:solidFill>
                  <a:srgbClr val="000000"/>
                </a:solidFill>
                <a:latin typeface="+mn-lt"/>
              </a:rPr>
              <a:t>based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ovvero basati sulla PRESTAZIONE e quindi la capacità di creare </a:t>
            </a: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un valore aggiunto:</a:t>
            </a: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Si parla di </a:t>
            </a:r>
            <a:r>
              <a:rPr lang="it-IT" sz="1800" b="1" dirty="0" err="1">
                <a:solidFill>
                  <a:srgbClr val="000000"/>
                </a:solidFill>
                <a:latin typeface="+mn-lt"/>
              </a:rPr>
              <a:t>milestone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(M) sugli aspetti amministrativi e di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target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(T) sui risultati attesi</a:t>
            </a:r>
            <a:br>
              <a:rPr lang="it-IT" sz="1800" dirty="0">
                <a:solidFill>
                  <a:srgbClr val="000000"/>
                </a:solidFill>
                <a:latin typeface="+mn-lt"/>
              </a:rPr>
            </a:br>
            <a:r>
              <a:rPr lang="it-IT" sz="1800" dirty="0">
                <a:solidFill>
                  <a:srgbClr val="000000"/>
                </a:solidFill>
                <a:latin typeface="+mn-lt"/>
              </a:rPr>
              <a:t>I soldi, salvo l’anticipo per avviare le attività, arrivano solo quando si </a:t>
            </a:r>
            <a:r>
              <a:rPr lang="it-IT" sz="1800" b="1" dirty="0">
                <a:solidFill>
                  <a:srgbClr val="000000"/>
                </a:solidFill>
                <a:latin typeface="+mn-lt"/>
              </a:rPr>
              <a:t>raggiungono</a:t>
            </a:r>
            <a:r>
              <a:rPr lang="it-IT" sz="1800" dirty="0">
                <a:solidFill>
                  <a:srgbClr val="000000"/>
                </a:solidFill>
                <a:latin typeface="+mn-lt"/>
              </a:rPr>
              <a:t> i M e i T</a:t>
            </a:r>
            <a:br>
              <a:rPr lang="it-IT" sz="1600" dirty="0">
                <a:solidFill>
                  <a:srgbClr val="000000"/>
                </a:solidFill>
                <a:latin typeface="+mn-lt"/>
              </a:rPr>
            </a:br>
            <a:br>
              <a:rPr lang="it-IT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378338" y="230274"/>
            <a:ext cx="1185403" cy="1077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33688" y="423865"/>
            <a:ext cx="5304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accent2"/>
                </a:solidFill>
              </a:rPr>
              <a:t>COS’ E’ il PNRR?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155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2240" y="690879"/>
            <a:ext cx="7884160" cy="58928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CANALI DI ACCESSO PRINCIPALI</a:t>
            </a:r>
            <a:endParaRPr lang="it-IT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039637" y="410413"/>
            <a:ext cx="1185403" cy="107764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7F5CEC9-8357-4C78-B9D1-185801D7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942805"/>
            <a:ext cx="10055960" cy="35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49233"/>
            <a:ext cx="9187249" cy="5225144"/>
          </a:xfrm>
        </p:spPr>
        <p:txBody>
          <a:bodyPr>
            <a:normAutofit/>
          </a:bodyPr>
          <a:lstStyle/>
          <a:p>
            <a:pPr algn="ctr"/>
            <a:br>
              <a:rPr lang="it-IT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5548C-3F1B-40EA-853B-C31EB3A0C1EC}"/>
              </a:ext>
            </a:extLst>
          </p:cNvPr>
          <p:cNvSpPr txBox="1"/>
          <p:nvPr/>
        </p:nvSpPr>
        <p:spPr>
          <a:xfrm>
            <a:off x="1722806" y="1471806"/>
            <a:ext cx="905483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dirty="0"/>
          </a:p>
          <a:p>
            <a:r>
              <a:rPr lang="it-IT" dirty="0">
                <a:solidFill>
                  <a:srgbClr val="000000"/>
                </a:solidFill>
              </a:rPr>
              <a:t>Da qui in avanti faremo una panoramica complessiva dell’ALBERO delle opportunità, ma entreremo subito nello specifico del RAMO che più ci può </a:t>
            </a:r>
            <a:r>
              <a:rPr lang="it-IT" b="1" dirty="0">
                <a:solidFill>
                  <a:srgbClr val="00B050"/>
                </a:solidFill>
              </a:rPr>
              <a:t>interessare</a:t>
            </a:r>
          </a:p>
          <a:p>
            <a:endParaRPr lang="it-IT" dirty="0"/>
          </a:p>
          <a:p>
            <a:r>
              <a:rPr lang="it-IT" dirty="0">
                <a:solidFill>
                  <a:srgbClr val="000000"/>
                </a:solidFill>
              </a:rPr>
              <a:t>Il PNRR si sviluppa su </a:t>
            </a:r>
            <a:r>
              <a:rPr lang="it-IT" b="1" dirty="0">
                <a:solidFill>
                  <a:srgbClr val="FF0000"/>
                </a:solidFill>
              </a:rPr>
              <a:t>n° 3 ASSI STRATEGICI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Digitalizzazione e innovazione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Transizione ecologica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Inclusione sociale</a:t>
            </a:r>
          </a:p>
          <a:p>
            <a:endParaRPr lang="it-IT" b="1" dirty="0"/>
          </a:p>
          <a:p>
            <a:pPr marL="342900" indent="-342900">
              <a:buFont typeface="+mj-lt"/>
              <a:buAutoNum type="arabicPeriod"/>
            </a:pPr>
            <a:endParaRPr lang="it-IT" b="1" dirty="0"/>
          </a:p>
          <a:p>
            <a:r>
              <a:rPr lang="it-IT" dirty="0">
                <a:solidFill>
                  <a:srgbClr val="000000"/>
                </a:solidFill>
              </a:rPr>
              <a:t>Gli assi sono articolati a loro volta in </a:t>
            </a:r>
            <a:r>
              <a:rPr lang="it-IT" b="1" dirty="0">
                <a:solidFill>
                  <a:srgbClr val="FF0000"/>
                </a:solidFill>
              </a:rPr>
              <a:t>n° 6 MISSIONI</a:t>
            </a:r>
            <a:endParaRPr lang="it-IT" b="1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Digitalizzazione, Innovazione, Competitività, Cultura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Rivoluzione verde e Transizione Ecologica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Infrastrutture per una Mobilità Sostenibile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u="sng" dirty="0">
                <a:solidFill>
                  <a:srgbClr val="000000"/>
                </a:solidFill>
              </a:rPr>
              <a:t>Istruzione e Ricerca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Inclusione Sociale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u="sng" dirty="0">
                <a:solidFill>
                  <a:srgbClr val="000000"/>
                </a:solidFill>
              </a:rPr>
              <a:t>Salute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452530" y="212495"/>
            <a:ext cx="1185403" cy="1077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99360" y="630176"/>
            <a:ext cx="726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COME SI ARTICOLA il PNRR</a:t>
            </a:r>
          </a:p>
          <a:p>
            <a:pPr algn="ctr"/>
            <a:r>
              <a:rPr lang="it-IT" sz="1600" b="1" i="1" dirty="0">
                <a:solidFill>
                  <a:srgbClr val="00B050"/>
                </a:solidFill>
              </a:rPr>
              <a:t>(assi e missioni)</a:t>
            </a:r>
          </a:p>
        </p:txBody>
      </p:sp>
    </p:spTree>
    <p:extLst>
      <p:ext uri="{BB962C8B-B14F-4D97-AF65-F5344CB8AC3E}">
        <p14:creationId xmlns:p14="http://schemas.microsoft.com/office/powerpoint/2010/main" val="2466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9720" y="873211"/>
            <a:ext cx="9187249" cy="5225144"/>
          </a:xfrm>
        </p:spPr>
        <p:txBody>
          <a:bodyPr>
            <a:normAutofit/>
          </a:bodyPr>
          <a:lstStyle/>
          <a:p>
            <a:pPr algn="ctr"/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5548C-3F1B-40EA-853B-C31EB3A0C1EC}"/>
              </a:ext>
            </a:extLst>
          </p:cNvPr>
          <p:cNvSpPr txBox="1"/>
          <p:nvPr/>
        </p:nvSpPr>
        <p:spPr>
          <a:xfrm>
            <a:off x="1844726" y="2346411"/>
            <a:ext cx="90548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  <a:p>
            <a:r>
              <a:rPr lang="it-IT" dirty="0">
                <a:solidFill>
                  <a:srgbClr val="000000"/>
                </a:solidFill>
              </a:rPr>
              <a:t>Ogni Missione si suddivide in </a:t>
            </a:r>
            <a:r>
              <a:rPr lang="it-IT" b="1" dirty="0">
                <a:solidFill>
                  <a:srgbClr val="FF0000"/>
                </a:solidFill>
              </a:rPr>
              <a:t>COMPONENTI</a:t>
            </a:r>
            <a:r>
              <a:rPr lang="it-IT" dirty="0"/>
              <a:t> </a:t>
            </a:r>
            <a:r>
              <a:rPr lang="it-IT" dirty="0">
                <a:solidFill>
                  <a:srgbClr val="000000"/>
                </a:solidFill>
              </a:rPr>
              <a:t>(n° 16 in totale)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0000"/>
                </a:solidFill>
              </a:rPr>
              <a:t>Nella Missione 5 ci sono le seguenti </a:t>
            </a:r>
            <a:r>
              <a:rPr lang="it-IT" b="1" dirty="0">
                <a:solidFill>
                  <a:srgbClr val="FF0000"/>
                </a:solidFill>
              </a:rPr>
              <a:t>n° 3 COMPONENTI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Politiche sociali per il lavoro (M5C1)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Infrastrutture sociali, famiglie, comunità e Terzo Settore (M5C2)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Interventi speciali per la coesione territoriale (M5C3)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569720" y="485136"/>
            <a:ext cx="1185403" cy="1077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29280" y="797795"/>
            <a:ext cx="6897688" cy="65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Come si articola il PNRR</a:t>
            </a:r>
          </a:p>
          <a:p>
            <a:pPr algn="ctr"/>
            <a:r>
              <a:rPr lang="it-IT" b="1" i="1" dirty="0">
                <a:solidFill>
                  <a:srgbClr val="00B050"/>
                </a:solidFill>
              </a:rPr>
              <a:t>(componenti)</a:t>
            </a:r>
          </a:p>
        </p:txBody>
      </p:sp>
    </p:spTree>
    <p:extLst>
      <p:ext uri="{BB962C8B-B14F-4D97-AF65-F5344CB8AC3E}">
        <p14:creationId xmlns:p14="http://schemas.microsoft.com/office/powerpoint/2010/main" val="182495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15548C-3F1B-40EA-853B-C31EB3A0C1EC}"/>
              </a:ext>
            </a:extLst>
          </p:cNvPr>
          <p:cNvSpPr txBox="1"/>
          <p:nvPr/>
        </p:nvSpPr>
        <p:spPr>
          <a:xfrm>
            <a:off x="1834566" y="2092186"/>
            <a:ext cx="9054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Ogni componente si suddivide in </a:t>
            </a:r>
            <a:r>
              <a:rPr lang="it-IT" b="1" dirty="0">
                <a:solidFill>
                  <a:srgbClr val="FF0000"/>
                </a:solidFill>
              </a:rPr>
              <a:t>SOTTOCOMPONENTI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0000"/>
                </a:solidFill>
              </a:rPr>
              <a:t>Nello specifico della M5C2 si prevedono queste </a:t>
            </a:r>
            <a:r>
              <a:rPr lang="it-IT" b="1" dirty="0">
                <a:solidFill>
                  <a:srgbClr val="FF0000"/>
                </a:solidFill>
              </a:rPr>
              <a:t>n° 3 SOTTOCOMPONENTI</a:t>
            </a:r>
          </a:p>
          <a:p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b="1" u="sng" dirty="0">
                <a:solidFill>
                  <a:srgbClr val="00B050"/>
                </a:solidFill>
              </a:rPr>
              <a:t>Servizi sociali, disabilità e marginalità sociale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Rigenerazione urbana e </a:t>
            </a:r>
            <a:r>
              <a:rPr lang="it-IT" b="1" dirty="0" err="1">
                <a:solidFill>
                  <a:srgbClr val="00B050"/>
                </a:solidFill>
              </a:rPr>
              <a:t>housing</a:t>
            </a:r>
            <a:r>
              <a:rPr lang="it-IT" b="1" dirty="0">
                <a:solidFill>
                  <a:srgbClr val="00B050"/>
                </a:solidFill>
              </a:rPr>
              <a:t> sociale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Sport e inclusione sociale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470777" y="410413"/>
            <a:ext cx="1185403" cy="1077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34322" y="542813"/>
            <a:ext cx="7274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Come si articola il PNRR</a:t>
            </a:r>
          </a:p>
          <a:p>
            <a:pPr algn="ctr"/>
            <a:r>
              <a:rPr lang="it-IT" sz="1400" b="1" i="1" dirty="0">
                <a:solidFill>
                  <a:srgbClr val="00B050"/>
                </a:solidFill>
              </a:rPr>
              <a:t>(</a:t>
            </a:r>
            <a:r>
              <a:rPr lang="it-IT" sz="1400" b="1" i="1" dirty="0" err="1">
                <a:solidFill>
                  <a:srgbClr val="00B050"/>
                </a:solidFill>
              </a:rPr>
              <a:t>sottocomponenti</a:t>
            </a:r>
            <a:r>
              <a:rPr lang="it-IT" sz="1400" b="1" i="1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552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15548C-3F1B-40EA-853B-C31EB3A0C1EC}"/>
              </a:ext>
            </a:extLst>
          </p:cNvPr>
          <p:cNvSpPr txBox="1"/>
          <p:nvPr/>
        </p:nvSpPr>
        <p:spPr>
          <a:xfrm>
            <a:off x="1844726" y="2285451"/>
            <a:ext cx="9054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>
              <a:solidFill>
                <a:srgbClr val="00B0F0"/>
              </a:solidFill>
            </a:endParaRPr>
          </a:p>
          <a:p>
            <a:r>
              <a:rPr lang="it-IT" dirty="0">
                <a:solidFill>
                  <a:srgbClr val="000000"/>
                </a:solidFill>
              </a:rPr>
              <a:t>La M5C2 e le relative suddette 3 </a:t>
            </a:r>
            <a:r>
              <a:rPr lang="it-IT" dirty="0" err="1">
                <a:solidFill>
                  <a:srgbClr val="000000"/>
                </a:solidFill>
              </a:rPr>
              <a:t>sottocomponenti</a:t>
            </a:r>
            <a:r>
              <a:rPr lang="it-IT" dirty="0">
                <a:solidFill>
                  <a:srgbClr val="000000"/>
                </a:solidFill>
              </a:rPr>
              <a:t> prevedono il raggiungimento dei seguenti </a:t>
            </a:r>
            <a:r>
              <a:rPr lang="it-IT" b="1" dirty="0">
                <a:solidFill>
                  <a:srgbClr val="00B050"/>
                </a:solidFill>
              </a:rPr>
              <a:t>4 obiettivi</a:t>
            </a:r>
            <a:r>
              <a:rPr lang="it-IT" dirty="0"/>
              <a:t>:</a:t>
            </a:r>
          </a:p>
          <a:p>
            <a:endParaRPr lang="it-IT" dirty="0"/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Rafforzare il ruolo dei servizi sociali territoriali (inteso sia settore pubblico che privato) con </a:t>
            </a:r>
            <a:r>
              <a:rPr lang="it-IT" b="1" dirty="0">
                <a:solidFill>
                  <a:srgbClr val="000000"/>
                </a:solidFill>
              </a:rPr>
              <a:t>modelli personalizzati costruiti sulle persone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Migliorare </a:t>
            </a:r>
            <a:r>
              <a:rPr lang="it-IT" b="1" dirty="0">
                <a:solidFill>
                  <a:srgbClr val="000000"/>
                </a:solidFill>
              </a:rPr>
              <a:t>il sistema di protezione </a:t>
            </a:r>
            <a:r>
              <a:rPr lang="it-IT" dirty="0">
                <a:solidFill>
                  <a:srgbClr val="000000"/>
                </a:solidFill>
              </a:rPr>
              <a:t>della grave marginalità (es. senza dimora, povertà in generale)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Garantire un </a:t>
            </a:r>
            <a:r>
              <a:rPr lang="it-IT" b="1" dirty="0">
                <a:solidFill>
                  <a:srgbClr val="000000"/>
                </a:solidFill>
              </a:rPr>
              <a:t>approccio multiplo </a:t>
            </a:r>
            <a:r>
              <a:rPr lang="it-IT" dirty="0">
                <a:solidFill>
                  <a:srgbClr val="000000"/>
                </a:solidFill>
              </a:rPr>
              <a:t>per disporre di case pubbliche e private e favorire la </a:t>
            </a:r>
            <a:r>
              <a:rPr lang="it-IT" b="1" dirty="0">
                <a:solidFill>
                  <a:srgbClr val="000000"/>
                </a:solidFill>
              </a:rPr>
              <a:t>rigenerazione urbana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b="1" dirty="0">
                <a:solidFill>
                  <a:srgbClr val="000000"/>
                </a:solidFill>
              </a:rPr>
              <a:t>Sport</a:t>
            </a:r>
            <a:r>
              <a:rPr lang="it-IT" dirty="0">
                <a:solidFill>
                  <a:srgbClr val="000000"/>
                </a:solidFill>
              </a:rPr>
              <a:t> con ruolo sociale di integrazione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385077" y="308330"/>
            <a:ext cx="1185403" cy="10776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66720" y="447041"/>
            <a:ext cx="7335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Gli obiettivi delle </a:t>
            </a:r>
            <a:r>
              <a:rPr lang="it-IT" sz="2800" b="1" dirty="0" err="1">
                <a:solidFill>
                  <a:srgbClr val="00B050"/>
                </a:solidFill>
              </a:rPr>
              <a:t>sottocomponenti</a:t>
            </a:r>
            <a:r>
              <a:rPr lang="it-IT" sz="28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it-IT" sz="2000" b="1" i="1" dirty="0">
                <a:solidFill>
                  <a:srgbClr val="00B050"/>
                </a:solidFill>
              </a:rPr>
              <a:t>(quelle che ci interessano)</a:t>
            </a:r>
          </a:p>
          <a:p>
            <a:pPr algn="ctr"/>
            <a:endParaRPr lang="it-IT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5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15548C-3F1B-40EA-853B-C31EB3A0C1EC}"/>
              </a:ext>
            </a:extLst>
          </p:cNvPr>
          <p:cNvSpPr txBox="1"/>
          <p:nvPr/>
        </p:nvSpPr>
        <p:spPr>
          <a:xfrm>
            <a:off x="2026919" y="1443629"/>
            <a:ext cx="90548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1600" dirty="0">
                <a:solidFill>
                  <a:srgbClr val="000000"/>
                </a:solidFill>
              </a:rPr>
              <a:t>La </a:t>
            </a:r>
            <a:r>
              <a:rPr lang="it-IT" sz="1600" dirty="0" err="1">
                <a:solidFill>
                  <a:srgbClr val="000000"/>
                </a:solidFill>
              </a:rPr>
              <a:t>sottocomponente</a:t>
            </a:r>
            <a:r>
              <a:rPr lang="it-IT" sz="1600" dirty="0">
                <a:solidFill>
                  <a:srgbClr val="000000"/>
                </a:solidFill>
              </a:rPr>
              <a:t> «servizi sociali, disabilità e marginalità sociale» si articola a sua volta in </a:t>
            </a:r>
          </a:p>
          <a:p>
            <a:r>
              <a:rPr lang="it-IT" sz="1600" dirty="0"/>
              <a:t>	</a:t>
            </a:r>
          </a:p>
          <a:p>
            <a:r>
              <a:rPr lang="it-IT" sz="1600" dirty="0"/>
              <a:t>A: </a:t>
            </a:r>
            <a:r>
              <a:rPr lang="it-IT" sz="1600" b="1" dirty="0">
                <a:solidFill>
                  <a:srgbClr val="FF0000"/>
                </a:solidFill>
              </a:rPr>
              <a:t>n° 3 INVESTIMENTI</a:t>
            </a:r>
            <a:endParaRPr lang="it-IT" sz="1600" dirty="0">
              <a:solidFill>
                <a:srgbClr val="FF0000"/>
              </a:solidFill>
            </a:endParaRPr>
          </a:p>
          <a:p>
            <a:pPr lvl="1"/>
            <a:r>
              <a:rPr lang="it-IT" sz="1600" b="1" dirty="0">
                <a:solidFill>
                  <a:srgbClr val="00B050"/>
                </a:solidFill>
              </a:rPr>
              <a:t>1.1 sostegno alle persone vulnerabili (</a:t>
            </a:r>
            <a:r>
              <a:rPr lang="it-IT" sz="1600" b="1" i="1" dirty="0">
                <a:solidFill>
                  <a:srgbClr val="00B050"/>
                </a:solidFill>
              </a:rPr>
              <a:t>con focus su famiglie e bambini, azioni di supporto alla genitorialità</a:t>
            </a:r>
            <a:r>
              <a:rPr lang="it-IT" sz="1600" b="1" dirty="0">
                <a:solidFill>
                  <a:srgbClr val="00B050"/>
                </a:solidFill>
              </a:rPr>
              <a:t>) e prevenzione dell’istituzionalizzazione degli </a:t>
            </a:r>
            <a:r>
              <a:rPr lang="it-IT" sz="1600" b="1" u="sng" dirty="0">
                <a:solidFill>
                  <a:srgbClr val="00B050"/>
                </a:solidFill>
              </a:rPr>
              <a:t>anziani</a:t>
            </a:r>
            <a:r>
              <a:rPr lang="it-IT" sz="1600" b="1" dirty="0">
                <a:solidFill>
                  <a:srgbClr val="00B050"/>
                </a:solidFill>
              </a:rPr>
              <a:t> non autosufficienti </a:t>
            </a:r>
          </a:p>
          <a:p>
            <a:pPr marL="1657350" lvl="3" indent="-285750">
              <a:buFont typeface="Wingdings"/>
              <a:buChar char="ü"/>
            </a:pPr>
            <a:r>
              <a:rPr lang="it-IT" sz="1600" b="1" i="1" dirty="0"/>
              <a:t>4 diversi tipi di attività</a:t>
            </a:r>
          </a:p>
          <a:p>
            <a:pPr lvl="3"/>
            <a:endParaRPr lang="it-IT" sz="1600" b="1" i="1" dirty="0">
              <a:solidFill>
                <a:srgbClr val="000000"/>
              </a:solidFill>
            </a:endParaRPr>
          </a:p>
          <a:p>
            <a:pPr lvl="1"/>
            <a:r>
              <a:rPr lang="it-IT" sz="1600" b="1" dirty="0">
                <a:solidFill>
                  <a:srgbClr val="00B050"/>
                </a:solidFill>
              </a:rPr>
              <a:t>1.2 percorsi di autonomia per persone con </a:t>
            </a:r>
            <a:r>
              <a:rPr lang="it-IT" sz="1600" b="1" u="sng" dirty="0">
                <a:solidFill>
                  <a:srgbClr val="00B050"/>
                </a:solidFill>
              </a:rPr>
              <a:t>disabilità</a:t>
            </a:r>
          </a:p>
          <a:p>
            <a:pPr marL="1657350" lvl="3" indent="-285750">
              <a:buFont typeface="Wingdings"/>
              <a:buChar char="ü"/>
            </a:pPr>
            <a:r>
              <a:rPr lang="it-IT" sz="1600" b="1" i="1" dirty="0"/>
              <a:t>1 solo tipo di attività</a:t>
            </a:r>
          </a:p>
          <a:p>
            <a:pPr lvl="3"/>
            <a:endParaRPr lang="it-IT" sz="1600" b="1" i="1" dirty="0">
              <a:solidFill>
                <a:srgbClr val="000000"/>
              </a:solidFill>
            </a:endParaRPr>
          </a:p>
          <a:p>
            <a:pPr lvl="1"/>
            <a:r>
              <a:rPr lang="it-IT" sz="1600" b="1" dirty="0">
                <a:solidFill>
                  <a:srgbClr val="00B050"/>
                </a:solidFill>
              </a:rPr>
              <a:t>1.3 </a:t>
            </a:r>
            <a:r>
              <a:rPr lang="it-IT" sz="1600" b="1" dirty="0" err="1">
                <a:solidFill>
                  <a:srgbClr val="00B050"/>
                </a:solidFill>
              </a:rPr>
              <a:t>housing</a:t>
            </a:r>
            <a:r>
              <a:rPr lang="it-IT" sz="1600" b="1" dirty="0">
                <a:solidFill>
                  <a:srgbClr val="00B050"/>
                </a:solidFill>
              </a:rPr>
              <a:t> temporaneo e stazioni di posta (</a:t>
            </a:r>
            <a:r>
              <a:rPr lang="it-IT" sz="1600" b="1" i="1" dirty="0">
                <a:solidFill>
                  <a:srgbClr val="00B050"/>
                </a:solidFill>
              </a:rPr>
              <a:t>interventi e servizi in favore di persone in </a:t>
            </a:r>
            <a:r>
              <a:rPr lang="it-IT" sz="1600" b="1" i="1" u="sng" dirty="0">
                <a:solidFill>
                  <a:srgbClr val="00B050"/>
                </a:solidFill>
              </a:rPr>
              <a:t>povertà estrema</a:t>
            </a:r>
            <a:r>
              <a:rPr lang="it-IT" sz="1600" b="1" dirty="0">
                <a:solidFill>
                  <a:srgbClr val="00B050"/>
                </a:solidFill>
              </a:rPr>
              <a:t>)</a:t>
            </a:r>
          </a:p>
          <a:p>
            <a:pPr marL="1657350" lvl="3" indent="-285750">
              <a:buFont typeface="Wingdings"/>
              <a:buChar char="ü"/>
            </a:pPr>
            <a:r>
              <a:rPr lang="it-IT" sz="1600" b="1" i="1" dirty="0"/>
              <a:t>2 tipi di attività</a:t>
            </a:r>
          </a:p>
          <a:p>
            <a:pPr lvl="1"/>
            <a:endParaRPr lang="it-IT" sz="1600" b="1" dirty="0">
              <a:solidFill>
                <a:srgbClr val="00B050"/>
              </a:solidFill>
            </a:endParaRPr>
          </a:p>
          <a:p>
            <a:endParaRPr lang="it-IT" sz="1600" dirty="0"/>
          </a:p>
          <a:p>
            <a:r>
              <a:rPr lang="it-IT" sz="1600" dirty="0"/>
              <a:t>B: </a:t>
            </a:r>
            <a:r>
              <a:rPr lang="it-IT" sz="1600" b="1" dirty="0">
                <a:solidFill>
                  <a:srgbClr val="FF0000"/>
                </a:solidFill>
              </a:rPr>
              <a:t>n° 2 RIFORME</a:t>
            </a:r>
          </a:p>
          <a:p>
            <a:pPr lvl="1"/>
            <a:r>
              <a:rPr lang="it-IT" sz="1600" b="1" dirty="0">
                <a:solidFill>
                  <a:srgbClr val="00B050"/>
                </a:solidFill>
              </a:rPr>
              <a:t>1.1 Legge Quadro per la disabilità</a:t>
            </a:r>
          </a:p>
          <a:p>
            <a:pPr lvl="1"/>
            <a:r>
              <a:rPr lang="it-IT" sz="1600" b="1" dirty="0">
                <a:solidFill>
                  <a:srgbClr val="00B050"/>
                </a:solidFill>
              </a:rPr>
              <a:t>1.2 Sistema degli interventi in favore degli anziani non autosufficienti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106064-B7F3-484A-B0FC-13982D1E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85"/>
          <a:stretch/>
        </p:blipFill>
        <p:spPr>
          <a:xfrm>
            <a:off x="1434218" y="232791"/>
            <a:ext cx="1185403" cy="107764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04403" y="32662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Come si articola il PNRR</a:t>
            </a:r>
          </a:p>
          <a:p>
            <a:pPr algn="ctr"/>
            <a:r>
              <a:rPr lang="it-IT" b="1" i="1" dirty="0">
                <a:solidFill>
                  <a:srgbClr val="00B050"/>
                </a:solidFill>
              </a:rPr>
              <a:t>(Investimenti  e risorse)</a:t>
            </a:r>
          </a:p>
        </p:txBody>
      </p:sp>
    </p:spTree>
    <p:extLst>
      <p:ext uri="{BB962C8B-B14F-4D97-AF65-F5344CB8AC3E}">
        <p14:creationId xmlns:p14="http://schemas.microsoft.com/office/powerpoint/2010/main" val="41929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41755"/>
              </p:ext>
            </p:extLst>
          </p:nvPr>
        </p:nvGraphicFramePr>
        <p:xfrm>
          <a:off x="396239" y="894080"/>
          <a:ext cx="11460480" cy="581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160">
                  <a:extLst>
                    <a:ext uri="{9D8B030D-6E8A-4147-A177-3AD203B41FA5}">
                      <a16:colId xmlns:a16="http://schemas.microsoft.com/office/drawing/2014/main" val="1662967592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2182041418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476698572"/>
                    </a:ext>
                  </a:extLst>
                </a:gridCol>
              </a:tblGrid>
              <a:tr h="88160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Investimento 1.1 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(vulnerabili e anziani)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Investimento 1.2 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(disabilità)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Investimento 1.3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 (housing temp.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e stazioni di posta)</a:t>
                      </a:r>
                      <a:endParaRPr lang="it-IT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08481"/>
                  </a:ext>
                </a:extLst>
              </a:tr>
              <a:tr h="1146084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Progetti individualizzati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elaborati con le famiglie  con una 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forte connessione tra sistema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socio assistenziale, sanitario, educativo</a:t>
                      </a:r>
                      <a:endParaRPr lang="it-IT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A completamento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ed estensione delle misure del Fondo 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Dopo di Noi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e del Fondo Nazionale per la non - autosufficienza</a:t>
                      </a:r>
                      <a:endParaRPr lang="it-IT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0000"/>
                          </a:solidFill>
                        </a:rPr>
                        <a:t>Housing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 first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(alloggi temporanei per nuclei familiari e povertà estrema in attesa di edilizia residenziale pubblica)</a:t>
                      </a:r>
                      <a:endParaRPr lang="it-IT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72958"/>
                  </a:ext>
                </a:extLst>
              </a:tr>
              <a:tr h="881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Azioni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di 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supporto domiciliare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rivolte ai 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genitori</a:t>
                      </a:r>
                    </a:p>
                    <a:p>
                      <a:endParaRPr lang="it-IT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Progetti </a:t>
                      </a:r>
                      <a:r>
                        <a:rPr lang="it-IT" sz="1600" b="1">
                          <a:solidFill>
                            <a:srgbClr val="000000"/>
                          </a:solidFill>
                        </a:rPr>
                        <a:t>personalizzati </a:t>
                      </a:r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per l’autonomia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lavorativa e abitativa</a:t>
                      </a:r>
                      <a:endParaRPr lang="it-IT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Stazioni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di posta – centri di servizio per il contrasto alla povertà con l’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aggregazione di diversi servizi</a:t>
                      </a:r>
                      <a:endParaRPr lang="it-IT" sz="16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18369"/>
                  </a:ext>
                </a:extLst>
              </a:tr>
              <a:tr h="1146084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00"/>
                          </a:solidFill>
                        </a:rPr>
                        <a:t>Strutture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 e dotazioni 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(domotica, telemedicina, monitoraggio a distanza) per una 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vita autonoma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e indipendente degli anziani</a:t>
                      </a:r>
                      <a:endParaRPr lang="it-IT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Progetti </a:t>
                      </a:r>
                      <a:r>
                        <a:rPr lang="it-IT" sz="1600" b="1">
                          <a:solidFill>
                            <a:srgbClr val="000000"/>
                          </a:solidFill>
                        </a:rPr>
                        <a:t>abitativi </a:t>
                      </a:r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con appartamenti dotati di domotica e assistenza a distanza (anche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riconvertendo beni confiscati)</a:t>
                      </a:r>
                      <a:endParaRPr lang="it-IT" sz="16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Fondi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 per 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riconversione</a:t>
                      </a:r>
                      <a:r>
                        <a:rPr lang="it-IT" sz="1600" baseline="0">
                          <a:solidFill>
                            <a:srgbClr val="000000"/>
                          </a:solidFill>
                        </a:rPr>
                        <a:t>/ristrutturazione </a:t>
                      </a:r>
                      <a:r>
                        <a:rPr lang="it-IT" sz="1600" b="1" baseline="0">
                          <a:solidFill>
                            <a:srgbClr val="000000"/>
                          </a:solidFill>
                        </a:rPr>
                        <a:t>edifici pubblici</a:t>
                      </a:r>
                      <a:endParaRPr lang="it-IT" sz="16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44025"/>
                  </a:ext>
                </a:extLst>
              </a:tr>
              <a:tr h="617122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Servizi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per 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assistenza domiciliare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degli 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anziani</a:t>
                      </a:r>
                      <a:endParaRPr lang="it-IT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Sviluppo </a:t>
                      </a:r>
                      <a:r>
                        <a:rPr lang="it-IT" sz="1600" b="1">
                          <a:solidFill>
                            <a:srgbClr val="000000"/>
                          </a:solidFill>
                        </a:rPr>
                        <a:t>competenze digitali</a:t>
                      </a:r>
                      <a:r>
                        <a:rPr lang="it-IT" sz="1600">
                          <a:solidFill>
                            <a:srgbClr val="000000"/>
                          </a:solidFill>
                        </a:rPr>
                        <a:t> disabili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Attivo coinvolgimento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 associazioni di volontariato</a:t>
                      </a:r>
                      <a:endParaRPr lang="it-IT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65609"/>
                  </a:ext>
                </a:extLst>
              </a:tr>
              <a:tr h="1146084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Rafforzamento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servizi sociali e prevenzione del fenomeno dei </a:t>
                      </a:r>
                      <a:r>
                        <a:rPr lang="it-IT" sz="1600" b="1" baseline="0" dirty="0" err="1">
                          <a:solidFill>
                            <a:srgbClr val="000000"/>
                          </a:solidFill>
                        </a:rPr>
                        <a:t>burnout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tra gli operatori (pubblico e privato)</a:t>
                      </a:r>
                      <a:endParaRPr lang="it-IT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</a:rPr>
                        <a:t>Azioni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 di 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supporto domiciliare 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</a:rPr>
                        <a:t>rivolte ai </a:t>
                      </a:r>
                      <a:r>
                        <a:rPr lang="it-IT" sz="1600" b="1" baseline="0" dirty="0">
                          <a:solidFill>
                            <a:srgbClr val="000000"/>
                          </a:solidFill>
                        </a:rPr>
                        <a:t>genitori</a:t>
                      </a:r>
                    </a:p>
                    <a:p>
                      <a:endParaRPr lang="it-IT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77642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749976" y="239204"/>
            <a:ext cx="10510982" cy="8002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</a:rPr>
              <a:t>Uno sguardo alle linee di attività (</a:t>
            </a:r>
            <a:r>
              <a:rPr lang="it-IT" sz="2800" b="1" dirty="0" err="1">
                <a:solidFill>
                  <a:srgbClr val="00B050"/>
                </a:solidFill>
              </a:rPr>
              <a:t>splittate</a:t>
            </a:r>
            <a:r>
              <a:rPr lang="it-IT" sz="2800" b="1" dirty="0">
                <a:solidFill>
                  <a:srgbClr val="00B050"/>
                </a:solidFill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752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Personalizzato 12">
      <a:dk1>
        <a:srgbClr val="598176"/>
      </a:dk1>
      <a:lt1>
        <a:srgbClr val="598176"/>
      </a:lt1>
      <a:dk2>
        <a:srgbClr val="FFFFFF"/>
      </a:dk2>
      <a:lt2>
        <a:srgbClr val="FFFFFF"/>
      </a:lt2>
      <a:accent1>
        <a:srgbClr val="7EA69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80b672-1740-404b-ab28-32bfeaeed2be">
      <UserInfo>
        <DisplayName>Massimo Pinciroli</DisplayName>
        <AccountId>137</AccountId>
        <AccountType/>
      </UserInfo>
      <UserInfo>
        <DisplayName>Emanuele Ratti</DisplayName>
        <AccountId>3419</AccountId>
        <AccountType/>
      </UserInfo>
      <UserInfo>
        <DisplayName>Margherita Motta</DisplayName>
        <AccountId>1284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7382C20812F948A5F6589239A99F2C" ma:contentTypeVersion="13" ma:contentTypeDescription="Creare un nuovo documento." ma:contentTypeScope="" ma:versionID="a215dbc934053aecacfe7a7b73e2f1f1">
  <xsd:schema xmlns:xsd="http://www.w3.org/2001/XMLSchema" xmlns:xs="http://www.w3.org/2001/XMLSchema" xmlns:p="http://schemas.microsoft.com/office/2006/metadata/properties" xmlns:ns2="480368ae-6406-4173-af1e-5cf5c7a43b6d" xmlns:ns3="f080b672-1740-404b-ab28-32bfeaeed2be" targetNamespace="http://schemas.microsoft.com/office/2006/metadata/properties" ma:root="true" ma:fieldsID="0338661a7a2d6491d44924a4745e97cf" ns2:_="" ns3:_="">
    <xsd:import namespace="480368ae-6406-4173-af1e-5cf5c7a43b6d"/>
    <xsd:import namespace="f080b672-1740-404b-ab28-32bfeaee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368ae-6406-4173-af1e-5cf5c7a43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0b672-1740-404b-ab28-32bfeaeed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1F94C-244B-4ADC-AAB7-91F8EA112CF3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080b672-1740-404b-ab28-32bfeaeed2be"/>
    <ds:schemaRef ds:uri="http://schemas.microsoft.com/office/2006/metadata/properties"/>
    <ds:schemaRef ds:uri="480368ae-6406-4173-af1e-5cf5c7a43b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6F6BA7-70B3-48D3-AEA4-AC1934910A1E}">
  <ds:schemaRefs>
    <ds:schemaRef ds:uri="480368ae-6406-4173-af1e-5cf5c7a43b6d"/>
    <ds:schemaRef ds:uri="f080b672-1740-404b-ab28-32bfeaeed2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C27BEE-0BF1-4641-8BCE-B4DBC0C35A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115</TotalTime>
  <Words>1973</Words>
  <Application>Microsoft Macintosh PowerPoint</Application>
  <PresentationFormat>Widescreen</PresentationFormat>
  <Paragraphs>202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MS Shell Dlg 2</vt:lpstr>
      <vt:lpstr>Wingdings</vt:lpstr>
      <vt:lpstr>Wingdings 3</vt:lpstr>
      <vt:lpstr>Madison</vt:lpstr>
      <vt:lpstr>  Presentazione PNRR opportunità per il Terzo Settore   9 marzo 2022  ore 17.00 - 19.00   </vt:lpstr>
      <vt:lpstr>PNRR sta per Piano Nazionale di Ripresa e Resilienza  Si inserisce all’interno del NGEU ovvero della Next Generation  EU di cui è il principale dispositivo (90%)  Ha una durata di 6 anni dal passato 2021 al futuro 2026  Vale per l’Italia, ma anche per gli altri Stati dell’Unione Europea (Italia, Spagna, Portogallo, Grecia, Ungheria, Romania tra i più avvantaggiati)  Complessivamente l’ammontare per l’Italia è di 191,5 miliardi (totale europeo pari a 672,5 miliardi).   Il 37% circa a fondo perso; il 40% al Sud Italia  Novità nel rapporto tra stati membri e Europa: programmi non di spesa, ma di perfomance based ovvero basati sulla PRESTAZIONE e quindi la capacità di creare  un valore aggiunto: Si parla di milestone (M) sugli aspetti amministrativi e di target (T) sui risultati attesi I soldi, salvo l’anticipo per avviare le attività, arrivano solo quando si raggiungono i M e i T   </vt:lpstr>
      <vt:lpstr>CANALI DI ACCESSO PRINCIPALI</vt:lpstr>
      <vt:lpstr>   </vt:lpstr>
      <vt:lpstr>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Accenni alle 2 RIFORME    </vt:lpstr>
      <vt:lpstr>   </vt:lpstr>
      <vt:lpstr>Presentazione standard di PowerPoint</vt:lpstr>
      <vt:lpstr>E le altre cose già in ballo o in prospettiva?    </vt:lpstr>
      <vt:lpstr>Come si può partecipare al PNRR    </vt:lpstr>
      <vt:lpstr>Presentazione standard di PowerPoint</vt:lpstr>
      <vt:lpstr>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Cristina Bernardi</dc:creator>
  <cp:lastModifiedBy>Claudia Ponti</cp:lastModifiedBy>
  <cp:revision>79</cp:revision>
  <cp:lastPrinted>2021-01-21T10:17:29Z</cp:lastPrinted>
  <dcterms:created xsi:type="dcterms:W3CDTF">2021-01-20T16:48:25Z</dcterms:created>
  <dcterms:modified xsi:type="dcterms:W3CDTF">2022-03-10T10:20:35Z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0x010100CB7382C20812F948A5F6589239A99F2C</vt:lpwstr>
  </property>
</Properties>
</file>